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8"/>
  </p:notesMasterIdLst>
  <p:sldIdLst>
    <p:sldId id="256" r:id="rId2"/>
    <p:sldId id="290" r:id="rId3"/>
    <p:sldId id="300" r:id="rId4"/>
    <p:sldId id="301" r:id="rId5"/>
    <p:sldId id="302" r:id="rId6"/>
    <p:sldId id="257" r:id="rId7"/>
    <p:sldId id="258" r:id="rId8"/>
    <p:sldId id="259" r:id="rId9"/>
    <p:sldId id="260" r:id="rId10"/>
    <p:sldId id="261" r:id="rId11"/>
    <p:sldId id="303" r:id="rId12"/>
    <p:sldId id="293" r:id="rId13"/>
    <p:sldId id="262" r:id="rId14"/>
    <p:sldId id="263" r:id="rId15"/>
    <p:sldId id="289" r:id="rId16"/>
    <p:sldId id="291" r:id="rId17"/>
    <p:sldId id="292" r:id="rId18"/>
    <p:sldId id="282" r:id="rId19"/>
    <p:sldId id="283" r:id="rId20"/>
    <p:sldId id="284" r:id="rId21"/>
    <p:sldId id="294" r:id="rId22"/>
    <p:sldId id="295" r:id="rId23"/>
    <p:sldId id="296" r:id="rId24"/>
    <p:sldId id="274" r:id="rId25"/>
    <p:sldId id="273" r:id="rId26"/>
    <p:sldId id="275" r:id="rId27"/>
    <p:sldId id="286" r:id="rId28"/>
    <p:sldId id="276" r:id="rId29"/>
    <p:sldId id="285" r:id="rId30"/>
    <p:sldId id="287" r:id="rId31"/>
    <p:sldId id="288" r:id="rId32"/>
    <p:sldId id="304" r:id="rId33"/>
    <p:sldId id="305" r:id="rId34"/>
    <p:sldId id="306" r:id="rId35"/>
    <p:sldId id="307" r:id="rId36"/>
    <p:sldId id="277" r:id="rId37"/>
    <p:sldId id="278" r:id="rId38"/>
    <p:sldId id="279" r:id="rId39"/>
    <p:sldId id="297" r:id="rId40"/>
    <p:sldId id="298" r:id="rId41"/>
    <p:sldId id="299" r:id="rId42"/>
    <p:sldId id="270" r:id="rId43"/>
    <p:sldId id="271" r:id="rId44"/>
    <p:sldId id="281" r:id="rId45"/>
    <p:sldId id="280" r:id="rId46"/>
    <p:sldId id="269" r:id="rId47"/>
  </p:sldIdLst>
  <p:sldSz cx="18288000" cy="10287000"/>
  <p:notesSz cx="6858000" cy="9144000"/>
  <p:embeddedFontLst>
    <p:embeddedFont>
      <p:font typeface="Baskerville Old Face" panose="02020602080505020303" pitchFamily="18" charset="0"/>
      <p:regular r:id="rId49"/>
    </p:embeddedFont>
    <p:embeddedFont>
      <p:font typeface="Berlin Sans FB" panose="020E0602020502020306" pitchFamily="34" charset="0"/>
      <p:regular r:id="rId50"/>
      <p:bold r:id="rId51"/>
    </p:embeddedFont>
    <p:embeddedFont>
      <p:font typeface="Calisto MT" panose="02040603050505030304" pitchFamily="18" charset="0"/>
      <p:regular r:id="rId52"/>
      <p:bold r:id="rId53"/>
      <p:italic r:id="rId54"/>
      <p:boldItalic r:id="rId55"/>
    </p:embeddedFont>
    <p:embeddedFont>
      <p:font typeface="Footlight MT Light" panose="0204060206030A020304" pitchFamily="18" charset="0"/>
      <p:regular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0A69B3-DA4D-498A-92C0-52847BDF28FE}" type="datetimeFigureOut">
              <a:rPr lang="en-IN" smtClean="0"/>
              <a:t>14-06-2024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4BB72F-6286-4936-A440-F2A290240D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7970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BB72F-6286-4936-A440-F2A290240D79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4295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BB72F-6286-4936-A440-F2A290240D79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7053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BB72F-6286-4936-A440-F2A290240D79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8708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6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788090F9-7130-DCD4-7DE2-A876709DD65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64" b="-336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885470" y="7591983"/>
            <a:ext cx="9373830" cy="370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48"/>
              </a:lnSpc>
              <a:spcBef>
                <a:spcPct val="0"/>
              </a:spcBef>
            </a:pPr>
            <a:r>
              <a:rPr lang="en-US" sz="3600" b="1" spc="-217" dirty="0">
                <a:solidFill>
                  <a:srgbClr val="000000"/>
                </a:solidFill>
                <a:latin typeface="Calisto MT" panose="02040603050505030304" pitchFamily="18" charset="0"/>
              </a:rPr>
              <a:t>Project Guide: Lt Col Umesh </a:t>
            </a:r>
            <a:r>
              <a:rPr lang="en-US" sz="3600" b="1" spc="-217" dirty="0" err="1">
                <a:solidFill>
                  <a:srgbClr val="000000"/>
                </a:solidFill>
                <a:latin typeface="Calisto MT" panose="02040603050505030304" pitchFamily="18" charset="0"/>
              </a:rPr>
              <a:t>Gogte</a:t>
            </a:r>
            <a:r>
              <a:rPr lang="en-US" sz="3600" b="1" spc="-217" dirty="0">
                <a:solidFill>
                  <a:srgbClr val="000000"/>
                </a:solidFill>
                <a:latin typeface="Calisto MT" panose="02040603050505030304" pitchFamily="18" charset="0"/>
              </a:rPr>
              <a:t> (Retired)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810000" y="1163824"/>
            <a:ext cx="15849600" cy="436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6000" b="1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otlight MT Light" panose="0204060206030A020304" pitchFamily="18" charset="0"/>
              </a:rPr>
              <a:t> Keshav Memorial College of Engineering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543799" y="4674004"/>
            <a:ext cx="9825629" cy="23744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8490"/>
              </a:lnSpc>
              <a:spcBef>
                <a:spcPct val="0"/>
              </a:spcBef>
            </a:pPr>
            <a:r>
              <a:rPr lang="en-US" sz="13100" u="none" dirty="0">
                <a:solidFill>
                  <a:srgbClr val="000000"/>
                </a:solidFill>
                <a:latin typeface="Calisto MT" panose="02040603050505030304" pitchFamily="18" charset="0"/>
              </a:rPr>
              <a:t>Inventory</a:t>
            </a:r>
            <a:endParaRPr lang="en-US" sz="13100" dirty="0">
              <a:solidFill>
                <a:srgbClr val="000000"/>
              </a:solidFill>
              <a:latin typeface="Calisto MT" panose="02040603050505030304" pitchFamily="18" charset="0"/>
            </a:endParaRPr>
          </a:p>
          <a:p>
            <a:pPr marL="0" lvl="0" indent="0" algn="r">
              <a:lnSpc>
                <a:spcPts val="8490"/>
              </a:lnSpc>
              <a:spcBef>
                <a:spcPct val="0"/>
              </a:spcBef>
            </a:pPr>
            <a:r>
              <a:rPr lang="en-US" sz="13100" u="none" dirty="0">
                <a:solidFill>
                  <a:srgbClr val="000000"/>
                </a:solidFill>
                <a:latin typeface="Calisto MT" panose="02040603050505030304" pitchFamily="18" charset="0"/>
              </a:rPr>
              <a:t>Management</a:t>
            </a:r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EEC200D1-F07E-EA71-BBDD-A53EB21AE0D3}"/>
              </a:ext>
            </a:extLst>
          </p:cNvPr>
          <p:cNvSpPr/>
          <p:nvPr/>
        </p:nvSpPr>
        <p:spPr>
          <a:xfrm>
            <a:off x="147000" y="4659900"/>
            <a:ext cx="2520000" cy="2160000"/>
          </a:xfrm>
          <a:prstGeom prst="hexagon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EFA95323-1158-880C-A72D-AB729469C75B}"/>
              </a:ext>
            </a:extLst>
          </p:cNvPr>
          <p:cNvSpPr/>
          <p:nvPr/>
        </p:nvSpPr>
        <p:spPr>
          <a:xfrm>
            <a:off x="2204400" y="5726700"/>
            <a:ext cx="2520000" cy="2160000"/>
          </a:xfrm>
          <a:prstGeom prst="hexagon">
            <a:avLst/>
          </a:prstGeom>
          <a:blipFill>
            <a:blip r:embed="rId5"/>
            <a:stretch>
              <a:fillRect l="6396" t="4978" r="4414" b="928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7A411B9C-0494-A067-E970-ED59924A5985}"/>
              </a:ext>
            </a:extLst>
          </p:cNvPr>
          <p:cNvSpPr/>
          <p:nvPr/>
        </p:nvSpPr>
        <p:spPr>
          <a:xfrm>
            <a:off x="2209800" y="7962900"/>
            <a:ext cx="2520000" cy="2160000"/>
          </a:xfrm>
          <a:prstGeom prst="hexagon">
            <a:avLst/>
          </a:prstGeom>
          <a:blipFill>
            <a:blip r:embed="rId6"/>
            <a:stretch>
              <a:fillRect l="7170" t="1774" r="3790" b="-3386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5271D9E7-BAD0-B20B-21CA-96309F5D6722}"/>
              </a:ext>
            </a:extLst>
          </p:cNvPr>
          <p:cNvSpPr/>
          <p:nvPr/>
        </p:nvSpPr>
        <p:spPr>
          <a:xfrm>
            <a:off x="152400" y="6869700"/>
            <a:ext cx="2520000" cy="2160000"/>
          </a:xfrm>
          <a:prstGeom prst="hexagon">
            <a:avLst/>
          </a:prstGeom>
          <a:blipFill>
            <a:blip r:embed="rId7"/>
            <a:stretch>
              <a:fillRect l="16216" t="4521" r="16216" b="4521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D2B5AFD2-01AB-0588-C2C9-177E7C33A87E}"/>
              </a:ext>
            </a:extLst>
          </p:cNvPr>
          <p:cNvSpPr/>
          <p:nvPr/>
        </p:nvSpPr>
        <p:spPr>
          <a:xfrm>
            <a:off x="685800" y="516600"/>
            <a:ext cx="1811400" cy="1731300"/>
          </a:xfrm>
          <a:prstGeom prst="flowChartConnector">
            <a:avLst/>
          </a:prstGeom>
          <a:blipFill>
            <a:blip r:embed="rId8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489B7718-7813-CAC2-B55C-35D4B8C230AB}"/>
              </a:ext>
            </a:extLst>
          </p:cNvPr>
          <p:cNvSpPr/>
          <p:nvPr/>
        </p:nvSpPr>
        <p:spPr>
          <a:xfrm>
            <a:off x="2204400" y="3467100"/>
            <a:ext cx="2520000" cy="2160000"/>
          </a:xfrm>
          <a:prstGeom prst="hexagon">
            <a:avLst/>
          </a:prstGeom>
          <a:blipFill dpi="0" rotWithShape="1">
            <a:blip r:embed="rId9"/>
            <a:srcRect/>
            <a:stretch>
              <a:fillRect l="10000" t="1000" r="1000" b="-1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">
            <a:extLst>
              <a:ext uri="{FF2B5EF4-FFF2-40B4-BE49-F238E27FC236}">
                <a16:creationId xmlns:a16="http://schemas.microsoft.com/office/drawing/2014/main" id="{B41CE338-11FB-0C37-39A0-1C1021A3B2B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ED1511C6-759F-A82F-74E3-F6B394AE5BD4}"/>
              </a:ext>
            </a:extLst>
          </p:cNvPr>
          <p:cNvSpPr/>
          <p:nvPr/>
        </p:nvSpPr>
        <p:spPr>
          <a:xfrm>
            <a:off x="246000" y="516600"/>
            <a:ext cx="1811400" cy="1731300"/>
          </a:xfrm>
          <a:prstGeom prst="flowChartConnector">
            <a:avLst/>
          </a:prstGeom>
          <a:blipFill>
            <a:blip r:embed="rId3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211212E-48A4-BE30-0F25-C12FD0E251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5789"/>
            <a:ext cx="16078200" cy="315651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8CD033B-70AD-8295-2D29-96B6F334565A}"/>
              </a:ext>
            </a:extLst>
          </p:cNvPr>
          <p:cNvSpPr txBox="1"/>
          <p:nvPr/>
        </p:nvSpPr>
        <p:spPr>
          <a:xfrm>
            <a:off x="12801600" y="5657314"/>
            <a:ext cx="49530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skerville Old Face" panose="02020602080505020303" pitchFamily="18" charset="0"/>
                <a:cs typeface="Calibri Light" panose="020F0302020204030204" pitchFamily="34" charset="0"/>
              </a:rPr>
              <a:t>.</a:t>
            </a:r>
            <a:r>
              <a:rPr lang="en-US" sz="3200" dirty="0">
                <a:latin typeface="Baskerville Old Face" panose="02020602080505020303" pitchFamily="18" charset="0"/>
                <a:cs typeface="Calibri Light" panose="020F0302020204030204" pitchFamily="34" charset="0"/>
              </a:rPr>
              <a:t>about-kmce {</a:t>
            </a:r>
          </a:p>
          <a:p>
            <a:r>
              <a:rPr lang="en-US" sz="3200" dirty="0">
                <a:latin typeface="Baskerville Old Face" panose="02020602080505020303" pitchFamily="18" charset="0"/>
                <a:cs typeface="Calibri Light" panose="020F0302020204030204" pitchFamily="34" charset="0"/>
              </a:rPr>
              <a:t>            color: #cc0000;</a:t>
            </a:r>
          </a:p>
          <a:p>
            <a:r>
              <a:rPr lang="en-US" sz="3200" dirty="0">
                <a:latin typeface="Baskerville Old Face" panose="02020602080505020303" pitchFamily="18" charset="0"/>
                <a:cs typeface="Calibri Light" panose="020F0302020204030204" pitchFamily="34" charset="0"/>
              </a:rPr>
              <a:t>        }</a:t>
            </a:r>
          </a:p>
          <a:p>
            <a:r>
              <a:rPr lang="en-US" sz="3200" dirty="0">
                <a:latin typeface="Baskerville Old Face" panose="02020602080505020303" pitchFamily="18" charset="0"/>
                <a:cs typeface="Calibri Light" panose="020F0302020204030204" pitchFamily="34" charset="0"/>
              </a:rPr>
              <a:t> .text-base {</a:t>
            </a:r>
          </a:p>
          <a:p>
            <a:r>
              <a:rPr lang="en-US" sz="3200" dirty="0">
                <a:latin typeface="Baskerville Old Face" panose="02020602080505020303" pitchFamily="18" charset="0"/>
                <a:cs typeface="Calibri Light" panose="020F0302020204030204" pitchFamily="34" charset="0"/>
              </a:rPr>
              <a:t>     margin-bottom:1rem;</a:t>
            </a:r>
          </a:p>
          <a:p>
            <a:r>
              <a:rPr lang="en-US" sz="3200" dirty="0">
                <a:latin typeface="Baskerville Old Face" panose="02020602080505020303" pitchFamily="18" charset="0"/>
                <a:cs typeface="Calibri Light" panose="020F0302020204030204" pitchFamily="34" charset="0"/>
              </a:rPr>
              <a:t>        }</a:t>
            </a:r>
          </a:p>
          <a:p>
            <a:endParaRPr lang="en-US" sz="1600" b="1" u="sng" dirty="0">
              <a:latin typeface="Baskerville Old Face" panose="02020602080505020303" pitchFamily="18" charset="0"/>
              <a:cs typeface="Calibri Light" panose="020F0302020204030204" pitchFamily="34" charset="0"/>
            </a:endParaRPr>
          </a:p>
          <a:p>
            <a:endParaRPr lang="en-IN" sz="1600" b="1" u="sng" dirty="0">
              <a:latin typeface="Baskerville Old Face" panose="02020602080505020303" pitchFamily="18" charset="0"/>
              <a:cs typeface="Calibri Light" panose="020F03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98C378-DB06-23F9-E825-A1579C2AF243}"/>
              </a:ext>
            </a:extLst>
          </p:cNvPr>
          <p:cNvSpPr txBox="1"/>
          <p:nvPr/>
        </p:nvSpPr>
        <p:spPr>
          <a:xfrm>
            <a:off x="223877" y="5600700"/>
            <a:ext cx="1156991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askerville Old Face" panose="02020602080505020303" pitchFamily="18" charset="0"/>
                <a:cs typeface="Calibri Light" panose="020F0302020204030204" pitchFamily="34" charset="0"/>
              </a:rPr>
              <a:t>&lt;div class="container mx-auto p-5"&gt;</a:t>
            </a:r>
          </a:p>
          <a:p>
            <a:r>
              <a:rPr lang="en-US" sz="3200" dirty="0">
                <a:latin typeface="Baskerville Old Face" panose="02020602080505020303" pitchFamily="18" charset="0"/>
                <a:cs typeface="Calibri Light" panose="020F0302020204030204" pitchFamily="34" charset="0"/>
              </a:rPr>
              <a:t>        &lt;div class="container mx-auto p-5"&gt;</a:t>
            </a:r>
          </a:p>
          <a:p>
            <a:r>
              <a:rPr lang="en-US" sz="3200" dirty="0">
                <a:latin typeface="Baskerville Old Face" panose="02020602080505020303" pitchFamily="18" charset="0"/>
                <a:cs typeface="Calibri Light" panose="020F0302020204030204" pitchFamily="34" charset="0"/>
              </a:rPr>
              <a:t>            &lt;h2 class="text-3xl font-semibold main-heading mb-4 about-</a:t>
            </a:r>
            <a:r>
              <a:rPr lang="en-US" sz="3200" dirty="0" err="1">
                <a:latin typeface="Baskerville Old Face" panose="02020602080505020303" pitchFamily="18" charset="0"/>
                <a:cs typeface="Calibri Light" panose="020F0302020204030204" pitchFamily="34" charset="0"/>
              </a:rPr>
              <a:t>kmce</a:t>
            </a:r>
            <a:r>
              <a:rPr lang="en-US" sz="3200" dirty="0">
                <a:latin typeface="Baskerville Old Face" panose="02020602080505020303" pitchFamily="18" charset="0"/>
                <a:cs typeface="Calibri Light" panose="020F0302020204030204" pitchFamily="34" charset="0"/>
              </a:rPr>
              <a:t>"&gt;About KMCE&lt;/h2&gt;</a:t>
            </a:r>
          </a:p>
          <a:p>
            <a:r>
              <a:rPr lang="en-US" sz="3200" dirty="0">
                <a:latin typeface="Baskerville Old Face" panose="02020602080505020303" pitchFamily="18" charset="0"/>
                <a:cs typeface="Calibri Light" panose="020F0302020204030204" pitchFamily="34" charset="0"/>
              </a:rPr>
              <a:t>            &lt;p class="text-base text-gray-700“&gt;KESHAV-----------&lt;/p&gt;</a:t>
            </a:r>
          </a:p>
          <a:p>
            <a:r>
              <a:rPr lang="en-US" sz="3200" dirty="0">
                <a:latin typeface="Baskerville Old Face" panose="02020602080505020303" pitchFamily="18" charset="0"/>
                <a:cs typeface="Calibri Light" panose="020F0302020204030204" pitchFamily="34" charset="0"/>
              </a:rPr>
              <a:t>	   &lt;p class="text-base text-gray-700 mb-4"&gt;KMCE has------------&lt;/p&gt;</a:t>
            </a:r>
          </a:p>
          <a:p>
            <a:r>
              <a:rPr lang="en-US" sz="3200" dirty="0">
                <a:latin typeface="Baskerville Old Face" panose="02020602080505020303" pitchFamily="18" charset="0"/>
                <a:cs typeface="Calibri Light" panose="020F0302020204030204" pitchFamily="34" charset="0"/>
              </a:rPr>
              <a:t>	   &lt;p class="text-base text-gray-700 mb-4"&gt;KMCE is co----------&lt;/p&gt;</a:t>
            </a:r>
          </a:p>
          <a:p>
            <a:r>
              <a:rPr lang="en-US" sz="3200" dirty="0">
                <a:latin typeface="Baskerville Old Face" panose="02020602080505020303" pitchFamily="18" charset="0"/>
                <a:cs typeface="Calibri Light" panose="020F0302020204030204" pitchFamily="34" charset="0"/>
              </a:rPr>
              <a:t>&lt;/div&gt;</a:t>
            </a:r>
          </a:p>
          <a:p>
            <a:endParaRPr lang="en-US" sz="1600" dirty="0">
              <a:latin typeface="Baskerville Old Face" panose="02020602080505020303" pitchFamily="18" charset="0"/>
              <a:cs typeface="Calibri Light" panose="020F0302020204030204" pitchFamily="34" charset="0"/>
            </a:endParaRPr>
          </a:p>
          <a:p>
            <a:endParaRPr lang="en-US" sz="1600" dirty="0">
              <a:latin typeface="Baskerville Old Face" panose="02020602080505020303" pitchFamily="18" charset="0"/>
              <a:cs typeface="Calibri Light" panose="020F0302020204030204" pitchFamily="34" charset="0"/>
            </a:endParaRPr>
          </a:p>
          <a:p>
            <a:endParaRPr lang="en-IN" sz="1600" dirty="0">
              <a:latin typeface="Baskerville Old Face" panose="02020602080505020303" pitchFamily="18" charset="0"/>
              <a:cs typeface="Calibri Light" panose="020F03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3E6A3B-21DE-7A27-867C-D71806E6539B}"/>
              </a:ext>
            </a:extLst>
          </p:cNvPr>
          <p:cNvSpPr txBox="1"/>
          <p:nvPr/>
        </p:nvSpPr>
        <p:spPr>
          <a:xfrm>
            <a:off x="419100" y="4330125"/>
            <a:ext cx="40767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u="sng" dirty="0">
                <a:latin typeface="Baskerville Old Face" panose="02020602080505020303" pitchFamily="18" charset="0"/>
                <a:cs typeface="Calibri Light" panose="020F0302020204030204" pitchFamily="34" charset="0"/>
              </a:rPr>
              <a:t>HTML FOR BODY: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9E77D1-6012-585C-0FB2-89089C830020}"/>
              </a:ext>
            </a:extLst>
          </p:cNvPr>
          <p:cNvSpPr txBox="1"/>
          <p:nvPr/>
        </p:nvSpPr>
        <p:spPr>
          <a:xfrm>
            <a:off x="12772103" y="4482525"/>
            <a:ext cx="3429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u="sng" dirty="0">
                <a:latin typeface="Baskerville Old Face" panose="02020602080505020303" pitchFamily="18" charset="0"/>
                <a:cs typeface="Calibri Light" panose="020F0302020204030204" pitchFamily="34" charset="0"/>
              </a:rPr>
              <a:t>CSS FOR BODY: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83E13E-A0BB-E9B2-FC71-3C5F5D701698}"/>
              </a:ext>
            </a:extLst>
          </p:cNvPr>
          <p:cNvSpPr txBox="1"/>
          <p:nvPr/>
        </p:nvSpPr>
        <p:spPr>
          <a:xfrm>
            <a:off x="16078200" y="980336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---T. Abhay </a:t>
            </a:r>
            <a:r>
              <a:rPr lang="en-IN" dirty="0" err="1">
                <a:latin typeface="Baskerville Old Face" panose="02020602080505020303" pitchFamily="18" charset="0"/>
              </a:rPr>
              <a:t>Deekshith</a:t>
            </a:r>
            <a:endParaRPr lang="en-IN" dirty="0">
              <a:latin typeface="Baskerville Old Face" panose="02020602080505020303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0F20F2D6-B394-2680-DFB7-29C29FB2C55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63867F-A9D7-2D07-0F71-40345234C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79887"/>
            <a:ext cx="11558685" cy="4606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DA1285-D447-2501-83C4-EC5E85B8E5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7"/>
          <a:stretch/>
        </p:blipFill>
        <p:spPr>
          <a:xfrm>
            <a:off x="6705600" y="4677063"/>
            <a:ext cx="11582400" cy="466437"/>
          </a:xfrm>
          <a:prstGeom prst="rect">
            <a:avLst/>
          </a:prstGeom>
        </p:spPr>
      </p:pic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DCC28B7B-8BB1-6349-D498-BFB2257E8B47}"/>
              </a:ext>
            </a:extLst>
          </p:cNvPr>
          <p:cNvSpPr/>
          <p:nvPr/>
        </p:nvSpPr>
        <p:spPr>
          <a:xfrm>
            <a:off x="246000" y="516600"/>
            <a:ext cx="1811400" cy="1731300"/>
          </a:xfrm>
          <a:prstGeom prst="flowChartConnector">
            <a:avLst/>
          </a:prstGeom>
          <a:blipFill>
            <a:blip r:embed="rId5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9D33E9-FA48-0441-037B-F01E9E7034B1}"/>
              </a:ext>
            </a:extLst>
          </p:cNvPr>
          <p:cNvSpPr txBox="1"/>
          <p:nvPr/>
        </p:nvSpPr>
        <p:spPr>
          <a:xfrm>
            <a:off x="2514600" y="77821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About Us: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E72BF-101A-50DF-48E5-B93AEF55B435}"/>
              </a:ext>
            </a:extLst>
          </p:cNvPr>
          <p:cNvSpPr txBox="1"/>
          <p:nvPr/>
        </p:nvSpPr>
        <p:spPr>
          <a:xfrm>
            <a:off x="444079" y="2773103"/>
            <a:ext cx="581744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3200" dirty="0">
                <a:latin typeface="Baskerville Old Face" panose="02020602080505020303" pitchFamily="18" charset="0"/>
              </a:rPr>
              <a:t>About us page is represented as about.html.</a:t>
            </a:r>
          </a:p>
          <a:p>
            <a:pPr marL="0" indent="0">
              <a:buNone/>
            </a:pPr>
            <a:r>
              <a:rPr lang="en-US" sz="3200" dirty="0">
                <a:latin typeface="Baskerville Old Face" panose="02020602080505020303" pitchFamily="18" charset="0"/>
              </a:rPr>
              <a:t>When we click on about us, it is navigated from home page to </a:t>
            </a:r>
            <a:r>
              <a:rPr lang="en-US" sz="3200" dirty="0" err="1">
                <a:latin typeface="Baskerville Old Face" panose="02020602080505020303" pitchFamily="18" charset="0"/>
              </a:rPr>
              <a:t>aboutus</a:t>
            </a:r>
            <a:r>
              <a:rPr lang="en-US" sz="3200" dirty="0">
                <a:latin typeface="Baskerville Old Face" panose="02020602080505020303" pitchFamily="18" charset="0"/>
              </a:rPr>
              <a:t> page.</a:t>
            </a:r>
          </a:p>
          <a:p>
            <a:pPr marL="0" indent="0">
              <a:buNone/>
            </a:pPr>
            <a:endParaRPr lang="en-US" sz="3200" dirty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US" sz="3200" dirty="0">
                <a:latin typeface="Baskerville Old Face" panose="02020602080505020303" pitchFamily="18" charset="0"/>
              </a:rPr>
              <a:t>About us page consists of courses offered, a navbar and a side navbar</a:t>
            </a:r>
          </a:p>
        </p:txBody>
      </p:sp>
    </p:spTree>
    <p:extLst>
      <p:ext uri="{BB962C8B-B14F-4D97-AF65-F5344CB8AC3E}">
        <p14:creationId xmlns:p14="http://schemas.microsoft.com/office/powerpoint/2010/main" val="376597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78027A50-5E8C-46EB-8CD0-D34B701C60C2}"/>
              </a:ext>
            </a:extLst>
          </p:cNvPr>
          <p:cNvSpPr/>
          <p:nvPr/>
        </p:nvSpPr>
        <p:spPr>
          <a:xfrm>
            <a:off x="0" y="-2335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pic>
        <p:nvPicPr>
          <p:cNvPr id="2" name="Content Placeholder 8">
            <a:extLst>
              <a:ext uri="{FF2B5EF4-FFF2-40B4-BE49-F238E27FC236}">
                <a16:creationId xmlns:a16="http://schemas.microsoft.com/office/drawing/2014/main" id="{16B728B0-4E6D-DCA9-19FC-F18A18D753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141" r="-2714"/>
          <a:stretch/>
        </p:blipFill>
        <p:spPr>
          <a:xfrm>
            <a:off x="-1" y="0"/>
            <a:ext cx="18784425" cy="1409700"/>
          </a:xfrm>
          <a:prstGeom prst="rect">
            <a:avLst/>
          </a:prstGeom>
        </p:spPr>
      </p:pic>
      <p:sp>
        <p:nvSpPr>
          <p:cNvPr id="3" name="Title 14">
            <a:extLst>
              <a:ext uri="{FF2B5EF4-FFF2-40B4-BE49-F238E27FC236}">
                <a16:creationId xmlns:a16="http://schemas.microsoft.com/office/drawing/2014/main" id="{7862BCEC-4857-EF1D-1E3F-05E93726DE63}"/>
              </a:ext>
            </a:extLst>
          </p:cNvPr>
          <p:cNvSpPr txBox="1">
            <a:spLocks/>
          </p:cNvSpPr>
          <p:nvPr/>
        </p:nvSpPr>
        <p:spPr>
          <a:xfrm>
            <a:off x="6757457" y="2199924"/>
            <a:ext cx="4773085" cy="73924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u="sng" dirty="0">
                <a:latin typeface="Baskerville Old Face" panose="02020602080505020303" pitchFamily="18" charset="0"/>
              </a:rPr>
              <a:t>CSS FOR HEADER:</a:t>
            </a:r>
            <a:endParaRPr lang="en-IN" sz="3500" u="sng" dirty="0">
              <a:latin typeface="Baskerville Old Face" panose="02020602080505020303" pitchFamily="18" charset="0"/>
            </a:endParaRP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68F3FD1A-1771-8A0C-BD6B-EC356116A84D}"/>
              </a:ext>
            </a:extLst>
          </p:cNvPr>
          <p:cNvSpPr txBox="1">
            <a:spLocks/>
          </p:cNvSpPr>
          <p:nvPr/>
        </p:nvSpPr>
        <p:spPr>
          <a:xfrm>
            <a:off x="7010400" y="3345317"/>
            <a:ext cx="6705600" cy="459863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>
                <a:latin typeface="Baskerville Old Face" panose="02020602080505020303" pitchFamily="18" charset="0"/>
              </a:rPr>
              <a:t>.</a:t>
            </a:r>
            <a:r>
              <a:rPr lang="en-IN" dirty="0">
                <a:latin typeface="Baskerville Old Face" panose="02020602080505020303" pitchFamily="18" charset="0"/>
                <a:cs typeface="Calibri" panose="020F0502020204030204" pitchFamily="34" charset="0"/>
              </a:rPr>
              <a:t>header-container {</a:t>
            </a:r>
          </a:p>
          <a:p>
            <a:pPr marL="0" indent="0">
              <a:buNone/>
            </a:pPr>
            <a:r>
              <a:rPr lang="en-IN" dirty="0">
                <a:latin typeface="Baskerville Old Face" panose="02020602080505020303" pitchFamily="18" charset="0"/>
                <a:cs typeface="Calibri" panose="020F0502020204030204" pitchFamily="34" charset="0"/>
              </a:rPr>
              <a:t>            display: flex;</a:t>
            </a:r>
          </a:p>
          <a:p>
            <a:pPr marL="0" indent="0">
              <a:buNone/>
            </a:pPr>
            <a:r>
              <a:rPr lang="en-IN" dirty="0">
                <a:latin typeface="Baskerville Old Face" panose="02020602080505020303" pitchFamily="18" charset="0"/>
                <a:cs typeface="Calibri" panose="020F0502020204030204" pitchFamily="34" charset="0"/>
              </a:rPr>
              <a:t>            justify-content: space-between;</a:t>
            </a:r>
          </a:p>
          <a:p>
            <a:pPr marL="0" indent="0">
              <a:buNone/>
            </a:pPr>
            <a:r>
              <a:rPr lang="en-IN" dirty="0">
                <a:latin typeface="Baskerville Old Face" panose="02020602080505020303" pitchFamily="18" charset="0"/>
                <a:cs typeface="Calibri" panose="020F0502020204030204" pitchFamily="34" charset="0"/>
              </a:rPr>
              <a:t>            align-items: </a:t>
            </a:r>
            <a:r>
              <a:rPr lang="en-IN" dirty="0" err="1">
                <a:latin typeface="Baskerville Old Face" panose="02020602080505020303" pitchFamily="18" charset="0"/>
                <a:cs typeface="Calibri" panose="020F0502020204030204" pitchFamily="34" charset="0"/>
              </a:rPr>
              <a:t>center</a:t>
            </a:r>
            <a:r>
              <a:rPr lang="en-IN" dirty="0">
                <a:latin typeface="Baskerville Old Face" panose="02020602080505020303" pitchFamily="18" charset="0"/>
                <a:cs typeface="Calibri" panose="020F0502020204030204" pitchFamily="34" charset="0"/>
              </a:rPr>
              <a:t>;</a:t>
            </a:r>
          </a:p>
          <a:p>
            <a:pPr marL="0" indent="0">
              <a:buNone/>
            </a:pPr>
            <a:r>
              <a:rPr lang="en-IN" dirty="0">
                <a:latin typeface="Baskerville Old Face" panose="02020602080505020303" pitchFamily="18" charset="0"/>
                <a:cs typeface="Calibri" panose="020F0502020204030204" pitchFamily="34" charset="0"/>
              </a:rPr>
              <a:t>            padding: 20px;</a:t>
            </a:r>
          </a:p>
          <a:p>
            <a:pPr marL="0" indent="0">
              <a:buNone/>
            </a:pPr>
            <a:r>
              <a:rPr lang="en-IN" dirty="0">
                <a:latin typeface="Baskerville Old Face" panose="02020602080505020303" pitchFamily="18" charset="0"/>
                <a:cs typeface="Calibri" panose="020F0502020204030204" pitchFamily="34" charset="0"/>
              </a:rPr>
              <a:t>            background-</a:t>
            </a:r>
            <a:r>
              <a:rPr lang="en-IN" dirty="0" err="1">
                <a:latin typeface="Baskerville Old Face" panose="02020602080505020303" pitchFamily="18" charset="0"/>
                <a:cs typeface="Calibri" panose="020F0502020204030204" pitchFamily="34" charset="0"/>
              </a:rPr>
              <a:t>color</a:t>
            </a:r>
            <a:r>
              <a:rPr lang="en-IN" dirty="0">
                <a:latin typeface="Baskerville Old Face" panose="02020602080505020303" pitchFamily="18" charset="0"/>
                <a:cs typeface="Calibri" panose="020F0502020204030204" pitchFamily="34" charset="0"/>
              </a:rPr>
              <a:t>: #f8f8f8;</a:t>
            </a:r>
          </a:p>
          <a:p>
            <a:pPr marL="0" indent="0">
              <a:buNone/>
            </a:pPr>
            <a:r>
              <a:rPr lang="en-IN" dirty="0">
                <a:latin typeface="Baskerville Old Face" panose="02020602080505020303" pitchFamily="18" charset="0"/>
                <a:cs typeface="Calibri" panose="020F0502020204030204" pitchFamily="34" charset="0"/>
              </a:rPr>
              <a:t>            border-bottom: 2px solid #cc0000;</a:t>
            </a:r>
          </a:p>
          <a:p>
            <a:pPr marL="0" indent="0">
              <a:buNone/>
            </a:pPr>
            <a:r>
              <a:rPr lang="en-IN" dirty="0">
                <a:latin typeface="Baskerville Old Face" panose="02020602080505020303" pitchFamily="18" charset="0"/>
                <a:cs typeface="Calibri" panose="020F0502020204030204" pitchFamily="34" charset="0"/>
              </a:rPr>
              <a:t>        }</a:t>
            </a:r>
          </a:p>
          <a:p>
            <a:pPr marL="0" indent="0">
              <a:buNone/>
            </a:pPr>
            <a:r>
              <a:rPr lang="en-IN" dirty="0">
                <a:latin typeface="Baskerville Old Face" panose="02020602080505020303" pitchFamily="18" charset="0"/>
                <a:cs typeface="Calibri" panose="020F0502020204030204" pitchFamily="34" charset="0"/>
              </a:rPr>
              <a:t>    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4C0A11-ED03-912B-4BDA-820605F44D3A}"/>
              </a:ext>
            </a:extLst>
          </p:cNvPr>
          <p:cNvSpPr txBox="1"/>
          <p:nvPr/>
        </p:nvSpPr>
        <p:spPr>
          <a:xfrm>
            <a:off x="16421100" y="987956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---Abhinav Varma</a:t>
            </a:r>
          </a:p>
        </p:txBody>
      </p:sp>
    </p:spTree>
    <p:extLst>
      <p:ext uri="{BB962C8B-B14F-4D97-AF65-F5344CB8AC3E}">
        <p14:creationId xmlns:p14="http://schemas.microsoft.com/office/powerpoint/2010/main" val="2895875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2">
            <a:extLst>
              <a:ext uri="{FF2B5EF4-FFF2-40B4-BE49-F238E27FC236}">
                <a16:creationId xmlns:a16="http://schemas.microsoft.com/office/drawing/2014/main" id="{C3AD1E7F-8969-DB5B-5B31-8F0BEA93FD3A}"/>
              </a:ext>
            </a:extLst>
          </p:cNvPr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EE97024-0DEF-5407-2943-ACD9892B3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" y="-38100"/>
            <a:ext cx="18281026" cy="733527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EB483FB7-2E5B-4B4F-FC3E-8B56A28462B5}"/>
              </a:ext>
            </a:extLst>
          </p:cNvPr>
          <p:cNvSpPr txBox="1">
            <a:spLocks/>
          </p:cNvSpPr>
          <p:nvPr/>
        </p:nvSpPr>
        <p:spPr>
          <a:xfrm>
            <a:off x="2733368" y="1028700"/>
            <a:ext cx="3896032" cy="90692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CSS for Footer: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D73CA56-0691-821D-481E-0F9002709781}"/>
              </a:ext>
            </a:extLst>
          </p:cNvPr>
          <p:cNvSpPr txBox="1">
            <a:spLocks/>
          </p:cNvSpPr>
          <p:nvPr/>
        </p:nvSpPr>
        <p:spPr>
          <a:xfrm>
            <a:off x="6819899" y="1638300"/>
            <a:ext cx="5524501" cy="799352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IN" sz="2800" dirty="0">
                <a:latin typeface="Baskerville Old Face" panose="02020602080505020303" pitchFamily="18" charset="0"/>
              </a:rPr>
              <a:t>.footer {</a:t>
            </a:r>
          </a:p>
          <a:p>
            <a:pPr marL="0" indent="0">
              <a:buFont typeface="Arial" pitchFamily="34" charset="0"/>
              <a:buNone/>
            </a:pPr>
            <a:r>
              <a:rPr lang="en-IN" sz="2800" dirty="0">
                <a:latin typeface="Baskerville Old Face" panose="02020602080505020303" pitchFamily="18" charset="0"/>
              </a:rPr>
              <a:t>    display: flex;</a:t>
            </a:r>
          </a:p>
          <a:p>
            <a:pPr marL="0" indent="0">
              <a:buFont typeface="Arial" pitchFamily="34" charset="0"/>
              <a:buNone/>
            </a:pPr>
            <a:r>
              <a:rPr lang="en-IN" sz="2800" dirty="0">
                <a:latin typeface="Baskerville Old Face" panose="02020602080505020303" pitchFamily="18" charset="0"/>
              </a:rPr>
              <a:t>    justify-content: space-between;</a:t>
            </a:r>
          </a:p>
          <a:p>
            <a:pPr marL="0" indent="0">
              <a:buFont typeface="Arial" pitchFamily="34" charset="0"/>
              <a:buNone/>
            </a:pPr>
            <a:r>
              <a:rPr lang="en-IN" sz="2800" dirty="0">
                <a:latin typeface="Baskerville Old Face" panose="02020602080505020303" pitchFamily="18" charset="0"/>
              </a:rPr>
              <a:t>    align-items: flex-start;</a:t>
            </a:r>
          </a:p>
          <a:p>
            <a:pPr marL="0" indent="0">
              <a:buFont typeface="Arial" pitchFamily="34" charset="0"/>
              <a:buNone/>
            </a:pPr>
            <a:r>
              <a:rPr lang="en-IN" sz="2800" dirty="0">
                <a:latin typeface="Baskerville Old Face" panose="02020602080505020303" pitchFamily="18" charset="0"/>
              </a:rPr>
              <a:t>    padding: 20px 30px;</a:t>
            </a:r>
          </a:p>
          <a:p>
            <a:pPr marL="0" indent="0">
              <a:buFont typeface="Arial" pitchFamily="34" charset="0"/>
              <a:buNone/>
            </a:pPr>
            <a:r>
              <a:rPr lang="en-IN" sz="2800" dirty="0">
                <a:latin typeface="Baskerville Old Face" panose="02020602080505020303" pitchFamily="18" charset="0"/>
              </a:rPr>
              <a:t>    </a:t>
            </a:r>
            <a:r>
              <a:rPr lang="en-IN" sz="2800" dirty="0" err="1">
                <a:latin typeface="Baskerville Old Face" panose="02020602080505020303" pitchFamily="18" charset="0"/>
              </a:rPr>
              <a:t>color</a:t>
            </a:r>
            <a:r>
              <a:rPr lang="en-IN" sz="2800" dirty="0">
                <a:latin typeface="Baskerville Old Face" panose="02020602080505020303" pitchFamily="18" charset="0"/>
              </a:rPr>
              <a:t>: #ffffff;</a:t>
            </a:r>
          </a:p>
          <a:p>
            <a:pPr marL="0" indent="0">
              <a:buFont typeface="Arial" pitchFamily="34" charset="0"/>
              <a:buNone/>
            </a:pPr>
            <a:r>
              <a:rPr lang="en-IN" sz="2800" dirty="0">
                <a:latin typeface="Baskerville Old Face" panose="02020602080505020303" pitchFamily="18" charset="0"/>
              </a:rPr>
              <a:t>    background-</a:t>
            </a:r>
            <a:r>
              <a:rPr lang="en-IN" sz="2800" dirty="0" err="1">
                <a:latin typeface="Baskerville Old Face" panose="02020602080505020303" pitchFamily="18" charset="0"/>
              </a:rPr>
              <a:t>color</a:t>
            </a:r>
            <a:r>
              <a:rPr lang="en-IN" sz="2800" dirty="0">
                <a:latin typeface="Baskerville Old Face" panose="02020602080505020303" pitchFamily="18" charset="0"/>
              </a:rPr>
              <a:t>: #870E03;</a:t>
            </a:r>
          </a:p>
          <a:p>
            <a:pPr marL="0" indent="0">
              <a:buFont typeface="Arial" pitchFamily="34" charset="0"/>
              <a:buNone/>
            </a:pPr>
            <a:r>
              <a:rPr lang="en-IN" sz="2800" dirty="0">
                <a:latin typeface="Baskerville Old Face" panose="02020602080505020303" pitchFamily="18" charset="0"/>
              </a:rPr>
              <a:t>    font-family: 'Poppins', sans-serif;</a:t>
            </a:r>
          </a:p>
          <a:p>
            <a:pPr marL="0" indent="0">
              <a:buFont typeface="Arial" pitchFamily="34" charset="0"/>
              <a:buNone/>
            </a:pPr>
            <a:r>
              <a:rPr lang="en-IN" sz="2800" dirty="0">
                <a:latin typeface="Baskerville Old Face" panose="02020602080505020303" pitchFamily="18" charset="0"/>
              </a:rPr>
              <a:t>    flex-wrap: wrap;</a:t>
            </a:r>
          </a:p>
          <a:p>
            <a:pPr marL="0" indent="0">
              <a:buFont typeface="Arial" pitchFamily="34" charset="0"/>
              <a:buNone/>
            </a:pPr>
            <a:r>
              <a:rPr lang="en-IN" sz="2800" dirty="0">
                <a:latin typeface="Baskerville Old Face" panose="02020602080505020303" pitchFamily="18" charset="0"/>
              </a:rPr>
              <a:t>    z-index: 1000;</a:t>
            </a:r>
          </a:p>
          <a:p>
            <a:pPr marL="0" indent="0">
              <a:buFont typeface="Arial" pitchFamily="34" charset="0"/>
              <a:buNone/>
            </a:pPr>
            <a:r>
              <a:rPr lang="en-IN" sz="2800" dirty="0">
                <a:latin typeface="Baskerville Old Face" panose="02020602080505020303" pitchFamily="18" charset="0"/>
              </a:rPr>
              <a:t>}</a:t>
            </a:r>
          </a:p>
          <a:p>
            <a:pPr marL="0" indent="0">
              <a:buFont typeface="Arial" pitchFamily="34" charset="0"/>
              <a:buNone/>
            </a:pPr>
            <a:r>
              <a:rPr lang="en-IN" sz="2800" dirty="0">
                <a:latin typeface="Baskerville Old Face" panose="02020602080505020303" pitchFamily="18" charset="0"/>
              </a:rPr>
              <a:t>.</a:t>
            </a:r>
            <a:r>
              <a:rPr lang="en-IN" sz="2800" dirty="0" err="1">
                <a:latin typeface="Baskerville Old Face" panose="02020602080505020303" pitchFamily="18" charset="0"/>
              </a:rPr>
              <a:t>footer__section</a:t>
            </a:r>
            <a:r>
              <a:rPr lang="en-IN" sz="2800" dirty="0">
                <a:latin typeface="Baskerville Old Face" panose="02020602080505020303" pitchFamily="18" charset="0"/>
              </a:rPr>
              <a:t> {</a:t>
            </a:r>
          </a:p>
          <a:p>
            <a:pPr marL="0" indent="0">
              <a:buFont typeface="Arial" pitchFamily="34" charset="0"/>
              <a:buNone/>
            </a:pPr>
            <a:r>
              <a:rPr lang="en-IN" sz="2800" dirty="0">
                <a:latin typeface="Baskerville Old Face" panose="02020602080505020303" pitchFamily="18" charset="0"/>
              </a:rPr>
              <a:t>    flex: 1;</a:t>
            </a:r>
          </a:p>
          <a:p>
            <a:pPr marL="0" indent="0">
              <a:buFont typeface="Arial" pitchFamily="34" charset="0"/>
              <a:buNone/>
            </a:pPr>
            <a:r>
              <a:rPr lang="en-IN" sz="2800" dirty="0">
                <a:latin typeface="Baskerville Old Face" panose="02020602080505020303" pitchFamily="18" charset="0"/>
              </a:rPr>
              <a:t>    margin-bottom: 20px;</a:t>
            </a:r>
          </a:p>
          <a:p>
            <a:pPr marL="0" indent="0">
              <a:buFont typeface="Arial" pitchFamily="34" charset="0"/>
              <a:buNone/>
            </a:pPr>
            <a:r>
              <a:rPr lang="en-IN" sz="2800" dirty="0">
                <a:latin typeface="Baskerville Old Face" panose="02020602080505020303" pitchFamily="18" charset="0"/>
              </a:rPr>
              <a:t>}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DAF998-CD36-6E0F-2DD5-9A100E00F02F}"/>
              </a:ext>
            </a:extLst>
          </p:cNvPr>
          <p:cNvSpPr txBox="1"/>
          <p:nvPr/>
        </p:nvSpPr>
        <p:spPr>
          <a:xfrm>
            <a:off x="16421100" y="987956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---Abhinav Varma</a:t>
            </a:r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3CE7271C-DA3B-AF6F-B017-0D1E74146A48}"/>
              </a:ext>
            </a:extLst>
          </p:cNvPr>
          <p:cNvSpPr/>
          <p:nvPr/>
        </p:nvSpPr>
        <p:spPr>
          <a:xfrm>
            <a:off x="246000" y="897600"/>
            <a:ext cx="1811400" cy="1731300"/>
          </a:xfrm>
          <a:prstGeom prst="flowChartConnector">
            <a:avLst/>
          </a:prstGeom>
          <a:blipFill>
            <a:blip r:embed="rId4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2">
            <a:extLst>
              <a:ext uri="{FF2B5EF4-FFF2-40B4-BE49-F238E27FC236}">
                <a16:creationId xmlns:a16="http://schemas.microsoft.com/office/drawing/2014/main" id="{81B5CD7F-1B05-5FB0-5AAD-B588FBD5121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2F2D552-004B-8C33-1E43-BBC4E43DC545}"/>
              </a:ext>
            </a:extLst>
          </p:cNvPr>
          <p:cNvSpPr txBox="1">
            <a:spLocks/>
          </p:cNvSpPr>
          <p:nvPr/>
        </p:nvSpPr>
        <p:spPr>
          <a:xfrm>
            <a:off x="5105400" y="342900"/>
            <a:ext cx="6993194" cy="8382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Href</a:t>
            </a:r>
            <a:r>
              <a:rPr lang="en-IN" sz="3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 i.e., (</a:t>
            </a:r>
            <a:r>
              <a:rPr lang="en-IN" sz="40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HyperText</a:t>
            </a:r>
            <a:r>
              <a:rPr lang="en-IN" sz="3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 Reference):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B474B94-815C-C96D-6B7D-056FE204FC84}"/>
              </a:ext>
            </a:extLst>
          </p:cNvPr>
          <p:cNvSpPr txBox="1">
            <a:spLocks/>
          </p:cNvSpPr>
          <p:nvPr/>
        </p:nvSpPr>
        <p:spPr>
          <a:xfrm>
            <a:off x="530942" y="3466355"/>
            <a:ext cx="4827639" cy="64132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sz="3200" dirty="0">
                <a:latin typeface="Baskerville Old Face" panose="02020602080505020303" pitchFamily="18" charset="0"/>
              </a:rPr>
              <a:t>.vertical-nav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3200" dirty="0">
                <a:latin typeface="Baskerville Old Face" panose="02020602080505020303" pitchFamily="18" charset="0"/>
              </a:rPr>
              <a:t>    background-</a:t>
            </a:r>
            <a:r>
              <a:rPr lang="en-IN" sz="3200" dirty="0" err="1">
                <a:latin typeface="Baskerville Old Face" panose="02020602080505020303" pitchFamily="18" charset="0"/>
              </a:rPr>
              <a:t>color</a:t>
            </a:r>
            <a:r>
              <a:rPr lang="en-IN" sz="3200" dirty="0">
                <a:latin typeface="Baskerville Old Face" panose="02020602080505020303" pitchFamily="18" charset="0"/>
              </a:rPr>
              <a:t>: #333;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3200" dirty="0">
                <a:latin typeface="Baskerville Old Face" panose="02020602080505020303" pitchFamily="18" charset="0"/>
              </a:rPr>
              <a:t>    width: 200px;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3200" dirty="0">
                <a:latin typeface="Baskerville Old Face" panose="02020602080505020303" pitchFamily="18" charset="0"/>
              </a:rPr>
              <a:t>    height: 100vh;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3200" dirty="0">
                <a:latin typeface="Baskerville Old Face" panose="02020602080505020303" pitchFamily="18" charset="0"/>
              </a:rPr>
              <a:t>    position: fixed;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3200" dirty="0">
                <a:latin typeface="Baskerville Old Face" panose="02020602080505020303" pitchFamily="18" charset="0"/>
              </a:rPr>
              <a:t>    top: 100px;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3200" dirty="0">
                <a:latin typeface="Baskerville Old Face" panose="02020602080505020303" pitchFamily="18" charset="0"/>
              </a:rPr>
              <a:t>    left: 0;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3200" dirty="0">
                <a:latin typeface="Baskerville Old Face" panose="02020602080505020303" pitchFamily="18" charset="0"/>
              </a:rPr>
              <a:t>    overflow-x: hidden;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3200" dirty="0">
                <a:latin typeface="Baskerville Old Face" panose="02020602080505020303" pitchFamily="18" charset="0"/>
              </a:rPr>
              <a:t>    padding-top: 20px;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3200" dirty="0">
                <a:latin typeface="Baskerville Old Face" panose="02020602080505020303" pitchFamily="18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sz="3200" dirty="0">
              <a:latin typeface="Baskerville Old Face" panose="02020602080505020303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IN" sz="3200" dirty="0">
              <a:latin typeface="Baskerville Old Face" panose="02020602080505020303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IN" sz="3200" dirty="0">
              <a:latin typeface="Baskerville Old Face" panose="02020602080505020303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A268ABE-0EFB-8830-F535-C16866E9DF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40"/>
          <a:stretch/>
        </p:blipFill>
        <p:spPr>
          <a:xfrm>
            <a:off x="15544800" y="76200"/>
            <a:ext cx="2696075" cy="3390900"/>
          </a:xfrm>
          <a:prstGeom prst="rect">
            <a:avLst/>
          </a:prstGeom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8A719707-8DA6-A559-4674-DE3E71334971}"/>
              </a:ext>
            </a:extLst>
          </p:cNvPr>
          <p:cNvSpPr/>
          <p:nvPr/>
        </p:nvSpPr>
        <p:spPr>
          <a:xfrm>
            <a:off x="703200" y="364200"/>
            <a:ext cx="1811400" cy="1731300"/>
          </a:xfrm>
          <a:prstGeom prst="flowChartConnector">
            <a:avLst/>
          </a:prstGeom>
          <a:blipFill>
            <a:blip r:embed="rId4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DD21BA-ADEF-4CD3-5BFB-CF9DD6F41F83}"/>
              </a:ext>
            </a:extLst>
          </p:cNvPr>
          <p:cNvSpPr txBox="1"/>
          <p:nvPr/>
        </p:nvSpPr>
        <p:spPr>
          <a:xfrm>
            <a:off x="709362" y="2766535"/>
            <a:ext cx="2696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CSS Code</a:t>
            </a:r>
            <a:r>
              <a:rPr lang="en-IN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79F69E-5053-5614-56E4-A34986F89919}"/>
              </a:ext>
            </a:extLst>
          </p:cNvPr>
          <p:cNvSpPr txBox="1"/>
          <p:nvPr/>
        </p:nvSpPr>
        <p:spPr>
          <a:xfrm>
            <a:off x="16421100" y="987956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---Abhinav Varma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AF311216-3A10-9E70-C9B2-48F1F3F3829C}"/>
              </a:ext>
            </a:extLst>
          </p:cNvPr>
          <p:cNvSpPr txBox="1">
            <a:spLocks/>
          </p:cNvSpPr>
          <p:nvPr/>
        </p:nvSpPr>
        <p:spPr>
          <a:xfrm>
            <a:off x="5632040" y="3127273"/>
            <a:ext cx="10515600" cy="526025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>
              <a:latin typeface="Baskerville Old Face" panose="02020602080505020303" pitchFamily="18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dirty="0">
                <a:latin typeface="Baskerville Old Face" panose="02020602080505020303" pitchFamily="18" charset="0"/>
              </a:rPr>
              <a:t>When you use </a:t>
            </a:r>
            <a:r>
              <a:rPr lang="en-US" dirty="0" err="1">
                <a:latin typeface="Baskerville Old Face" panose="02020602080505020303" pitchFamily="18" charset="0"/>
              </a:rPr>
              <a:t>href</a:t>
            </a:r>
            <a:r>
              <a:rPr lang="en-US" dirty="0">
                <a:latin typeface="Baskerville Old Face" panose="02020602080505020303" pitchFamily="18" charset="0"/>
              </a:rPr>
              <a:t>="#id" in an anchor (&lt;a&gt;) tag, it creates a link that, when clicked, will navigate to the element on the same page with the matching id attribute.</a:t>
            </a:r>
          </a:p>
          <a:p>
            <a:pPr marL="0" indent="0">
              <a:buFont typeface="Arial" pitchFamily="34" charset="0"/>
              <a:buNone/>
            </a:pPr>
            <a:r>
              <a:rPr lang="en-US" dirty="0">
                <a:latin typeface="Baskerville Old Face" panose="02020602080505020303" pitchFamily="18" charset="0"/>
              </a:rPr>
              <a:t>So here: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err="1">
                <a:latin typeface="Baskerville Old Face" panose="02020602080505020303" pitchFamily="18" charset="0"/>
              </a:rPr>
              <a:t>href</a:t>
            </a:r>
            <a:r>
              <a:rPr lang="en-US" dirty="0">
                <a:latin typeface="Baskerville Old Face" panose="02020602080505020303" pitchFamily="18" charset="0"/>
              </a:rPr>
              <a:t>="#director": When this link is clicked, the browser navigates to the element with the id="director".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err="1">
                <a:latin typeface="Baskerville Old Face" panose="02020602080505020303" pitchFamily="18" charset="0"/>
              </a:rPr>
              <a:t>href</a:t>
            </a:r>
            <a:r>
              <a:rPr lang="en-US" dirty="0">
                <a:latin typeface="Baskerville Old Face" panose="02020602080505020303" pitchFamily="18" charset="0"/>
              </a:rPr>
              <a:t>="#principal": When this link is clicked, the browser navigates to the element with the id="principal".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err="1">
                <a:latin typeface="Baskerville Old Face" panose="02020602080505020303" pitchFamily="18" charset="0"/>
              </a:rPr>
              <a:t>href</a:t>
            </a:r>
            <a:r>
              <a:rPr lang="en-US" dirty="0">
                <a:latin typeface="Baskerville Old Face" panose="02020602080505020303" pitchFamily="18" charset="0"/>
              </a:rPr>
              <a:t>="#founder": When this link is clicked, the browser navigates to the element with the id="founder".</a:t>
            </a:r>
          </a:p>
          <a:p>
            <a:pPr marL="0" indent="0">
              <a:buFont typeface="Arial" pitchFamily="34" charset="0"/>
              <a:buNone/>
            </a:pPr>
            <a:endParaRPr lang="en-IN" dirty="0">
              <a:latin typeface="Baskerville Old Face" panose="020206020805050203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>
            <a:extLst>
              <a:ext uri="{FF2B5EF4-FFF2-40B4-BE49-F238E27FC236}">
                <a16:creationId xmlns:a16="http://schemas.microsoft.com/office/drawing/2014/main" id="{6291E08E-D400-4072-8063-5CF24F86286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103CBA7E-BFB3-3A06-AB1A-94159220A106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133601" y="112812"/>
            <a:ext cx="7000569" cy="12711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u="none" strike="noStrike" cap="none" normalizeH="0" baseline="0" dirty="0">
                <a:ln>
                  <a:noFill/>
                </a:ln>
                <a:effectLst/>
                <a:latin typeface="Baskerville Old Face" panose="02020602080505020303" pitchFamily="18" charset="0"/>
              </a:rPr>
              <a:t>#!C:\Users\user\AppData\Local\Programs\Python\Python37\python.exe</a:t>
            </a:r>
            <a:r>
              <a:rPr kumimoji="0" lang="en-US" altLang="en-US" sz="2000" b="1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Baskerville Old Face" panose="02020602080505020303" pitchFamily="18" charset="0"/>
              </a:rPr>
              <a:t> </a:t>
            </a:r>
            <a:r>
              <a:rPr lang="en-US" altLang="en-US" sz="2000" b="1" u="sng" dirty="0" err="1">
                <a:solidFill>
                  <a:srgbClr val="00B050"/>
                </a:solidFill>
                <a:latin typeface="Baskerville Old Face" panose="02020602080505020303" pitchFamily="18" charset="0"/>
              </a:rPr>
              <a:t>hash</a:t>
            </a:r>
            <a:r>
              <a:rPr lang="en-US" sz="2000" b="1" u="sng" dirty="0" err="1">
                <a:solidFill>
                  <a:srgbClr val="00B050"/>
                </a:solidFill>
                <a:latin typeface="Baskerville Old Face" panose="02020602080505020303" pitchFamily="18" charset="0"/>
              </a:rPr>
              <a:t>bang</a:t>
            </a:r>
            <a:r>
              <a:rPr lang="en-US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 line specifies Python interpreter path.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u="none" strike="noStrike" cap="none" normalizeH="0" baseline="0" dirty="0">
                <a:ln>
                  <a:noFill/>
                </a:ln>
                <a:effectLst/>
                <a:latin typeface="Baskerville Old Face" panose="02020602080505020303" pitchFamily="18" charset="0"/>
              </a:rPr>
              <a:t>import </a:t>
            </a:r>
            <a:r>
              <a:rPr kumimoji="0" lang="en-US" altLang="en-US" sz="2000" b="1" u="none" strike="noStrike" cap="none" normalizeH="0" baseline="0" dirty="0" err="1">
                <a:ln>
                  <a:noFill/>
                </a:ln>
                <a:effectLst/>
                <a:latin typeface="Baskerville Old Face" panose="02020602080505020303" pitchFamily="18" charset="0"/>
              </a:rPr>
              <a:t>os</a:t>
            </a:r>
            <a:endParaRPr kumimoji="0" lang="en-US" altLang="en-US" sz="2000" b="1" u="none" strike="noStrike" cap="none" normalizeH="0" baseline="0" dirty="0">
              <a:ln>
                <a:noFill/>
              </a:ln>
              <a:effectLst/>
              <a:latin typeface="Baskerville Old Face" panose="020206020805050203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u="none" strike="noStrike" cap="none" normalizeH="0" baseline="0" dirty="0">
                <a:ln>
                  <a:noFill/>
                </a:ln>
                <a:effectLst/>
                <a:latin typeface="Baskerville Old Face" panose="02020602080505020303" pitchFamily="18" charset="0"/>
              </a:rPr>
              <a:t>import </a:t>
            </a:r>
            <a:r>
              <a:rPr kumimoji="0" lang="en-US" altLang="en-US" sz="2000" b="1" u="none" strike="noStrike" cap="none" normalizeH="0" baseline="0" dirty="0" err="1">
                <a:ln>
                  <a:noFill/>
                </a:ln>
                <a:effectLst/>
                <a:latin typeface="Baskerville Old Face" panose="02020602080505020303" pitchFamily="18" charset="0"/>
              </a:rPr>
              <a:t>cgi</a:t>
            </a:r>
            <a:r>
              <a:rPr kumimoji="0" lang="en-US" altLang="en-US" sz="2000" b="1" u="none" strike="noStrike" cap="none" normalizeH="0" baseline="0" dirty="0">
                <a:ln>
                  <a:noFill/>
                </a:ln>
                <a:effectLst/>
                <a:latin typeface="Baskerville Old Face" panose="02020602080505020303" pitchFamily="18" charset="0"/>
              </a:rPr>
              <a:t>   </a:t>
            </a:r>
            <a:r>
              <a:rPr lang="en-US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Imports </a:t>
            </a:r>
            <a:r>
              <a:rPr lang="en-US" sz="2000" b="1" u="sng" dirty="0" err="1">
                <a:solidFill>
                  <a:srgbClr val="00B050"/>
                </a:solidFill>
                <a:latin typeface="Baskerville Old Face" panose="02020602080505020303" pitchFamily="18" charset="0"/>
              </a:rPr>
              <a:t>os</a:t>
            </a:r>
            <a:r>
              <a:rPr lang="en-US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, </a:t>
            </a:r>
            <a:r>
              <a:rPr lang="en-US" sz="2000" b="1" u="sng" dirty="0" err="1">
                <a:solidFill>
                  <a:srgbClr val="00B050"/>
                </a:solidFill>
                <a:latin typeface="Baskerville Old Face" panose="02020602080505020303" pitchFamily="18" charset="0"/>
              </a:rPr>
              <a:t>cgi</a:t>
            </a:r>
            <a:r>
              <a:rPr lang="en-US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, and </a:t>
            </a:r>
            <a:r>
              <a:rPr lang="en-US" sz="2000" b="1" u="sng" dirty="0" err="1">
                <a:solidFill>
                  <a:srgbClr val="00B050"/>
                </a:solidFill>
                <a:latin typeface="Baskerville Old Face" panose="02020602080505020303" pitchFamily="18" charset="0"/>
              </a:rPr>
              <a:t>cgitb</a:t>
            </a:r>
            <a:r>
              <a:rPr lang="en-US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 modules.</a:t>
            </a:r>
            <a:endParaRPr kumimoji="0" lang="en-US" altLang="en-US" sz="2000" b="1" u="sng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Baskerville Old Face" panose="020206020805050203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u="none" strike="noStrike" cap="none" normalizeH="0" baseline="0" dirty="0">
                <a:ln>
                  <a:noFill/>
                </a:ln>
                <a:effectLst/>
                <a:latin typeface="Baskerville Old Face" panose="02020602080505020303" pitchFamily="18" charset="0"/>
              </a:rPr>
              <a:t>import </a:t>
            </a:r>
            <a:r>
              <a:rPr kumimoji="0" lang="en-US" altLang="en-US" sz="2000" b="1" u="none" strike="noStrike" cap="none" normalizeH="0" baseline="0" dirty="0" err="1">
                <a:ln>
                  <a:noFill/>
                </a:ln>
                <a:effectLst/>
                <a:latin typeface="Baskerville Old Face" panose="02020602080505020303" pitchFamily="18" charset="0"/>
              </a:rPr>
              <a:t>cgitb</a:t>
            </a:r>
            <a:endParaRPr lang="en-US" altLang="en-US" sz="2000" b="1" dirty="0">
              <a:latin typeface="Baskerville Old Face" panose="020206020805050203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u="none" strike="noStrike" cap="none" normalizeH="0" baseline="0" dirty="0" err="1">
                <a:ln>
                  <a:noFill/>
                </a:ln>
                <a:effectLst/>
                <a:latin typeface="Baskerville Old Face" panose="02020602080505020303" pitchFamily="18" charset="0"/>
              </a:rPr>
              <a:t>cgitb.enable</a:t>
            </a:r>
            <a:r>
              <a:rPr kumimoji="0" lang="en-US" altLang="en-US" sz="2000" b="1" u="none" strike="noStrike" cap="none" normalizeH="0" baseline="0" dirty="0">
                <a:ln>
                  <a:noFill/>
                </a:ln>
                <a:effectLst/>
                <a:latin typeface="Baskerville Old Face" panose="02020602080505020303" pitchFamily="18" charset="0"/>
              </a:rPr>
              <a:t>  </a:t>
            </a:r>
            <a:r>
              <a:rPr lang="en-IN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Enables </a:t>
            </a:r>
            <a:r>
              <a:rPr lang="en-IN" sz="2000" b="1" u="sng" dirty="0" err="1">
                <a:solidFill>
                  <a:srgbClr val="00B050"/>
                </a:solidFill>
                <a:latin typeface="Baskerville Old Face" panose="02020602080505020303" pitchFamily="18" charset="0"/>
              </a:rPr>
              <a:t>cgitb</a:t>
            </a:r>
            <a:r>
              <a:rPr lang="en-IN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 for user-friendly error messages.</a:t>
            </a:r>
            <a:endParaRPr kumimoji="0" lang="en-US" altLang="en-US" sz="2000" b="1" u="sng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Baskerville Old Face" panose="020206020805050203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u="none" strike="noStrike" cap="none" normalizeH="0" baseline="0" dirty="0">
                <a:ln>
                  <a:noFill/>
                </a:ln>
                <a:effectLst/>
                <a:latin typeface="Baskerville Old Face" panose="02020602080505020303" pitchFamily="18" charset="0"/>
              </a:rPr>
              <a:t>print("Content-type: text/html\n\n"): </a:t>
            </a:r>
            <a:r>
              <a:rPr lang="en-US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Prints HTML header and centered "LOGIN PAGE" heading.</a:t>
            </a:r>
            <a:endParaRPr kumimoji="0" lang="en-US" altLang="en-US" sz="2000" b="1" u="sng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Baskerville Old Face" panose="020206020805050203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u="none" strike="noStrike" cap="none" normalizeH="0" baseline="0" dirty="0">
                <a:ln>
                  <a:noFill/>
                </a:ln>
                <a:effectLst/>
                <a:latin typeface="Baskerville Old Face" panose="02020602080505020303" pitchFamily="18" charset="0"/>
              </a:rPr>
              <a:t>print("&lt;html&gt;&lt;body style='</a:t>
            </a:r>
            <a:r>
              <a:rPr kumimoji="0" lang="en-US" altLang="en-US" sz="2000" b="1" u="none" strike="noStrike" cap="none" normalizeH="0" baseline="0" dirty="0" err="1">
                <a:ln>
                  <a:noFill/>
                </a:ln>
                <a:effectLst/>
                <a:latin typeface="Baskerville Old Face" panose="02020602080505020303" pitchFamily="18" charset="0"/>
              </a:rPr>
              <a:t>text-align:center</a:t>
            </a:r>
            <a:r>
              <a:rPr kumimoji="0" lang="en-US" altLang="en-US" sz="2000" b="1" u="sng" strike="noStrike" cap="none" normalizeH="0" baseline="0" dirty="0">
                <a:ln>
                  <a:noFill/>
                </a:ln>
                <a:effectLst/>
                <a:latin typeface="Baskerville Old Face" panose="02020602080505020303" pitchFamily="18" charset="0"/>
              </a:rPr>
              <a:t>;’&gt;”)</a:t>
            </a:r>
            <a:endParaRPr lang="en-US" altLang="en-US" sz="2000" b="1" u="sng" dirty="0">
              <a:latin typeface="Baskerville Old Face" panose="020206020805050203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u="none" strike="noStrike" cap="none" normalizeH="0" baseline="0" dirty="0">
                <a:ln>
                  <a:noFill/>
                </a:ln>
                <a:effectLst/>
                <a:latin typeface="Baskerville Old Face" panose="02020602080505020303" pitchFamily="18" charset="0"/>
              </a:rPr>
              <a:t>print("&lt;h1 style='color: #800000;'&gt;LOGIN PAGE&lt;/h1form = </a:t>
            </a:r>
            <a:r>
              <a:rPr kumimoji="0" lang="en-US" altLang="en-US" sz="2000" b="1" u="none" strike="noStrike" cap="none" normalizeH="0" baseline="0" dirty="0" err="1">
                <a:ln>
                  <a:noFill/>
                </a:ln>
                <a:effectLst/>
                <a:latin typeface="Baskerville Old Face" panose="02020602080505020303" pitchFamily="18" charset="0"/>
              </a:rPr>
              <a:t>cgi.FieldStorage</a:t>
            </a:r>
            <a:r>
              <a:rPr kumimoji="0" lang="en-US" altLang="en-US" sz="2000" b="1" u="none" strike="noStrike" cap="none" normalizeH="0" baseline="0" dirty="0">
                <a:ln>
                  <a:noFill/>
                </a:ln>
                <a:effectLst/>
                <a:latin typeface="Baskerville Old Face" panose="02020602080505020303" pitchFamily="18" charset="0"/>
              </a:rPr>
              <a:t>(): </a:t>
            </a:r>
            <a:r>
              <a:rPr lang="en-US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Creates form object to parse CGI form data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000" dirty="0">
                <a:latin typeface="Baskerville Old Face" panose="02020602080505020303" pitchFamily="18" charset="0"/>
              </a:rPr>
              <a:t>.</a:t>
            </a:r>
            <a:r>
              <a:rPr kumimoji="0" lang="en-US" altLang="en-US" sz="2000" b="1" u="none" strike="noStrike" cap="none" normalizeH="0" baseline="0" dirty="0" err="1">
                <a:ln>
                  <a:noFill/>
                </a:ln>
                <a:effectLst/>
                <a:latin typeface="Baskerville Old Face" panose="02020602080505020303" pitchFamily="18" charset="0"/>
              </a:rPr>
              <a:t>db_name</a:t>
            </a:r>
            <a:r>
              <a:rPr kumimoji="0" lang="en-US" altLang="en-US" sz="2000" b="1" u="none" strike="noStrike" cap="none" normalizeH="0" baseline="0" dirty="0">
                <a:ln>
                  <a:noFill/>
                </a:ln>
                <a:effectLst/>
                <a:latin typeface="Baskerville Old Face" panose="02020602080505020303" pitchFamily="18" charset="0"/>
              </a:rPr>
              <a:t> = "venkat21.db": </a:t>
            </a:r>
            <a:r>
              <a:rPr lang="en-IN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Defines </a:t>
            </a:r>
            <a:r>
              <a:rPr lang="en-IN" sz="2000" b="1" u="sng" dirty="0" err="1">
                <a:solidFill>
                  <a:srgbClr val="00B050"/>
                </a:solidFill>
                <a:latin typeface="Baskerville Old Face" panose="02020602080505020303" pitchFamily="18" charset="0"/>
              </a:rPr>
              <a:t>db_name</a:t>
            </a:r>
            <a:r>
              <a:rPr lang="en-IN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 variable for SQLite database.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IN" sz="2000" dirty="0">
                <a:latin typeface="Baskerville Old Face" panose="02020602080505020303" pitchFamily="18" charset="0"/>
              </a:rPr>
              <a:t>if </a:t>
            </a:r>
            <a:r>
              <a:rPr lang="en-IN" sz="2000" dirty="0" err="1">
                <a:latin typeface="Baskerville Old Face" panose="02020602080505020303" pitchFamily="18" charset="0"/>
              </a:rPr>
              <a:t>os.environ</a:t>
            </a:r>
            <a:r>
              <a:rPr lang="en-IN" sz="2000" dirty="0">
                <a:latin typeface="Baskerville Old Face" panose="02020602080505020303" pitchFamily="18" charset="0"/>
              </a:rPr>
              <a:t>['REQUEST_METHOD'].upper() == 'POST’:</a:t>
            </a:r>
            <a:r>
              <a:rPr lang="en-US" sz="2000" dirty="0">
                <a:latin typeface="Baskerville Old Face" panose="02020602080505020303" pitchFamily="18" charset="0"/>
              </a:rPr>
              <a:t> </a:t>
            </a:r>
            <a:r>
              <a:rPr lang="en-US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Checks if the request method is POST.</a:t>
            </a:r>
            <a:endParaRPr lang="en-IN" sz="2000" b="1" u="sng" dirty="0">
              <a:solidFill>
                <a:srgbClr val="00B050"/>
              </a:solidFill>
              <a:latin typeface="Baskerville Old Face" panose="020206020805050203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IN" sz="2000" dirty="0">
                <a:latin typeface="Baskerville Old Face" panose="02020602080505020303" pitchFamily="18" charset="0"/>
              </a:rPr>
              <a:t> if </a:t>
            </a:r>
            <a:r>
              <a:rPr lang="en-IN" sz="2000" dirty="0" err="1">
                <a:latin typeface="Baskerville Old Face" panose="02020602080505020303" pitchFamily="18" charset="0"/>
              </a:rPr>
              <a:t>form.getvalue</a:t>
            </a:r>
            <a:r>
              <a:rPr lang="en-IN" sz="2000" dirty="0">
                <a:latin typeface="Baskerville Old Face" panose="02020602080505020303" pitchFamily="18" charset="0"/>
              </a:rPr>
              <a:t>("username</a:t>
            </a:r>
            <a:r>
              <a:rPr lang="en-IN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"): </a:t>
            </a:r>
            <a:r>
              <a:rPr lang="en-US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If username and password are submitted via form:</a:t>
            </a:r>
            <a:endParaRPr lang="en-IN" sz="2000" b="1" u="sng" dirty="0">
              <a:solidFill>
                <a:srgbClr val="00B050"/>
              </a:solidFill>
              <a:latin typeface="Baskerville Old Face" panose="020206020805050203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IN" sz="2000" dirty="0">
                <a:latin typeface="Baskerville Old Face" panose="02020602080505020303" pitchFamily="18" charset="0"/>
              </a:rPr>
              <a:t> name = </a:t>
            </a:r>
            <a:r>
              <a:rPr lang="en-IN" sz="2000" dirty="0" err="1">
                <a:latin typeface="Baskerville Old Face" panose="02020602080505020303" pitchFamily="18" charset="0"/>
              </a:rPr>
              <a:t>form.getvalue</a:t>
            </a:r>
            <a:r>
              <a:rPr lang="en-IN" sz="2000" dirty="0">
                <a:latin typeface="Baskerville Old Face" panose="02020602080505020303" pitchFamily="18" charset="0"/>
              </a:rPr>
              <a:t>("username”)</a:t>
            </a:r>
            <a:endParaRPr lang="en-IN" sz="2000" dirty="0">
              <a:solidFill>
                <a:srgbClr val="00B050"/>
              </a:solidFill>
              <a:latin typeface="Baskerville Old Face" panose="02020602080505020303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2000" dirty="0">
                <a:latin typeface="Baskerville Old Face" panose="02020602080505020303" pitchFamily="18" charset="0"/>
              </a:rPr>
              <a:t>if </a:t>
            </a:r>
            <a:r>
              <a:rPr lang="en-IN" sz="2000" dirty="0" err="1">
                <a:latin typeface="Baskerville Old Face" panose="02020602080505020303" pitchFamily="18" charset="0"/>
              </a:rPr>
              <a:t>form.getvalue</a:t>
            </a:r>
            <a:r>
              <a:rPr lang="en-IN" sz="2000" dirty="0">
                <a:latin typeface="Baskerville Old Face" panose="02020602080505020303" pitchFamily="18" charset="0"/>
              </a:rPr>
              <a:t>("password"): </a:t>
            </a:r>
            <a:r>
              <a:rPr lang="en-US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Retrieves username and password values.</a:t>
            </a:r>
            <a:endParaRPr lang="en-IN" sz="2000" dirty="0">
              <a:latin typeface="Baskerville Old Face" panose="02020602080505020303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IN" sz="2000" dirty="0" err="1">
                <a:latin typeface="Baskerville Old Face" panose="02020602080505020303" pitchFamily="18" charset="0"/>
              </a:rPr>
              <a:t>pwd</a:t>
            </a:r>
            <a:r>
              <a:rPr lang="en-IN" sz="2000" dirty="0">
                <a:latin typeface="Baskerville Old Face" panose="02020602080505020303" pitchFamily="18" charset="0"/>
              </a:rPr>
              <a:t> = </a:t>
            </a:r>
            <a:r>
              <a:rPr lang="en-IN" sz="2000" dirty="0" err="1">
                <a:latin typeface="Baskerville Old Face" panose="02020602080505020303" pitchFamily="18" charset="0"/>
              </a:rPr>
              <a:t>form.getvalue</a:t>
            </a:r>
            <a:r>
              <a:rPr lang="en-IN" sz="2000" dirty="0">
                <a:latin typeface="Baskerville Old Face" panose="02020602080505020303" pitchFamily="18" charset="0"/>
              </a:rPr>
              <a:t>("password")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IN" sz="2000" dirty="0">
                <a:latin typeface="Baskerville Old Face" panose="02020602080505020303" pitchFamily="18" charset="0"/>
              </a:rPr>
              <a:t> def </a:t>
            </a:r>
            <a:r>
              <a:rPr lang="en-IN" sz="2000" dirty="0" err="1">
                <a:latin typeface="Baskerville Old Face" panose="02020602080505020303" pitchFamily="18" charset="0"/>
              </a:rPr>
              <a:t>connect_to_db</a:t>
            </a:r>
            <a:r>
              <a:rPr lang="en-IN" sz="2000" dirty="0">
                <a:latin typeface="Baskerville Old Face" panose="02020602080505020303" pitchFamily="18" charset="0"/>
              </a:rPr>
              <a:t>(</a:t>
            </a:r>
            <a:r>
              <a:rPr lang="en-IN" sz="2000" dirty="0" err="1">
                <a:latin typeface="Baskerville Old Face" panose="02020602080505020303" pitchFamily="18" charset="0"/>
              </a:rPr>
              <a:t>db_name</a:t>
            </a:r>
            <a:r>
              <a:rPr lang="en-IN" sz="2000" dirty="0">
                <a:latin typeface="Baskerville Old Face" panose="02020602080505020303" pitchFamily="18" charset="0"/>
              </a:rPr>
              <a:t>): </a:t>
            </a:r>
            <a:r>
              <a:rPr lang="en-US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Defines a function </a:t>
            </a:r>
            <a:r>
              <a:rPr lang="en-US" sz="2000" b="1" u="sng" dirty="0" err="1">
                <a:solidFill>
                  <a:srgbClr val="00B050"/>
                </a:solidFill>
                <a:latin typeface="Baskerville Old Face" panose="02020602080505020303" pitchFamily="18" charset="0"/>
              </a:rPr>
              <a:t>connect_to_db</a:t>
            </a:r>
            <a:r>
              <a:rPr lang="en-US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(</a:t>
            </a:r>
            <a:r>
              <a:rPr lang="en-US" sz="2000" b="1" u="sng" dirty="0" err="1">
                <a:solidFill>
                  <a:srgbClr val="00B050"/>
                </a:solidFill>
                <a:latin typeface="Baskerville Old Face" panose="02020602080505020303" pitchFamily="18" charset="0"/>
              </a:rPr>
              <a:t>db_name</a:t>
            </a:r>
            <a:r>
              <a:rPr lang="en-US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) to connect to SQLite database.</a:t>
            </a:r>
            <a:endParaRPr lang="en-IN" sz="2000" b="1" u="sng" dirty="0">
              <a:solidFill>
                <a:srgbClr val="00B050"/>
              </a:solidFill>
              <a:latin typeface="Baskerville Old Face" panose="02020602080505020303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IN" sz="2000" dirty="0">
                <a:latin typeface="Baskerville Old Face" panose="02020602080505020303" pitchFamily="18" charset="0"/>
              </a:rPr>
              <a:t>try: </a:t>
            </a:r>
            <a:r>
              <a:rPr lang="en-IN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defining a try block used for exceptional handlings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IN" sz="2000" dirty="0">
                <a:latin typeface="Baskerville Old Face" panose="02020602080505020303" pitchFamily="18" charset="0"/>
              </a:rPr>
              <a:t> con = sqlite3.connect(</a:t>
            </a:r>
            <a:r>
              <a:rPr lang="en-IN" sz="2000" dirty="0" err="1">
                <a:latin typeface="Baskerville Old Face" panose="02020602080505020303" pitchFamily="18" charset="0"/>
              </a:rPr>
              <a:t>db_name</a:t>
            </a:r>
            <a:r>
              <a:rPr lang="en-IN" sz="2000" dirty="0">
                <a:latin typeface="Baskerville Old Face" panose="02020602080505020303" pitchFamily="18" charset="0"/>
              </a:rPr>
              <a:t>) </a:t>
            </a:r>
            <a:r>
              <a:rPr lang="en-IN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if the connection is </a:t>
            </a:r>
            <a:r>
              <a:rPr lang="en-IN" sz="2000" b="1" u="sng" dirty="0" err="1">
                <a:solidFill>
                  <a:srgbClr val="00B050"/>
                </a:solidFill>
                <a:latin typeface="Baskerville Old Face" panose="02020602080505020303" pitchFamily="18" charset="0"/>
              </a:rPr>
              <a:t>successful,it</a:t>
            </a:r>
            <a:r>
              <a:rPr lang="en-IN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 returns the connection object(con)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IN" sz="2000" dirty="0">
                <a:latin typeface="Baskerville Old Face" panose="02020602080505020303" pitchFamily="18" charset="0"/>
              </a:rPr>
              <a:t> return con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IN" sz="2000" dirty="0">
                <a:latin typeface="Baskerville Old Face" panose="02020602080505020303" pitchFamily="18" charset="0"/>
              </a:rPr>
              <a:t>except sqlite3.</a:t>
            </a:r>
            <a:r>
              <a:rPr lang="en-IN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if an error occurs during the connection </a:t>
            </a:r>
            <a:r>
              <a:rPr lang="en-IN" sz="2000" b="1" u="sng" dirty="0" err="1">
                <a:solidFill>
                  <a:srgbClr val="00B050"/>
                </a:solidFill>
                <a:latin typeface="Baskerville Old Face" panose="02020602080505020303" pitchFamily="18" charset="0"/>
              </a:rPr>
              <a:t>attempt,it</a:t>
            </a:r>
            <a:r>
              <a:rPr lang="en-IN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IN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Error as error: catches the ‘</a:t>
            </a:r>
            <a:r>
              <a:rPr lang="en-IN" sz="2000" b="1" u="sng" dirty="0" err="1">
                <a:solidFill>
                  <a:srgbClr val="00B050"/>
                </a:solidFill>
                <a:latin typeface="Baskerville Old Face" panose="02020602080505020303" pitchFamily="18" charset="0"/>
              </a:rPr>
              <a:t>sqlite.Error</a:t>
            </a:r>
            <a:r>
              <a:rPr lang="en-IN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’ </a:t>
            </a:r>
            <a:r>
              <a:rPr lang="en-IN" sz="2000" b="1" u="sng" dirty="0" err="1">
                <a:solidFill>
                  <a:srgbClr val="00B050"/>
                </a:solidFill>
                <a:latin typeface="Baskerville Old Face" panose="02020602080505020303" pitchFamily="18" charset="0"/>
              </a:rPr>
              <a:t>exception,prints</a:t>
            </a:r>
            <a:r>
              <a:rPr lang="en-IN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 an error </a:t>
            </a:r>
            <a:r>
              <a:rPr lang="en-IN" sz="2000" dirty="0">
                <a:latin typeface="Baskerville Old Face" panose="02020602080505020303" pitchFamily="18" charset="0"/>
              </a:rPr>
              <a:t>	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IN" sz="2000" dirty="0">
                <a:latin typeface="Baskerville Old Face" panose="02020602080505020303" pitchFamily="18" charset="0"/>
              </a:rPr>
              <a:t>print("&lt;p&gt;Error while connecting to SQLite: " + str(error) + "&lt;/p&gt;")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IN" sz="2000" dirty="0">
                <a:latin typeface="Baskerville Old Face" panose="02020602080505020303" pitchFamily="18" charset="0"/>
              </a:rPr>
              <a:t>return None </a:t>
            </a:r>
            <a:r>
              <a:rPr lang="en-IN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returns None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IN" sz="2000" dirty="0">
              <a:latin typeface="Baskerville Old Face" panose="02020602080505020303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IN" sz="2000" dirty="0">
              <a:latin typeface="Baskerville Old Face" panose="02020602080505020303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IN" sz="2000" dirty="0">
              <a:latin typeface="Baskerville Old Face" panose="02020602080505020303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IN" sz="2000" dirty="0">
              <a:latin typeface="Baskerville Old Face" panose="02020602080505020303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IN" sz="2000" dirty="0">
              <a:latin typeface="Baskerville Old Face" panose="02020602080505020303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IN" sz="2000" dirty="0">
              <a:latin typeface="Baskerville Old Face" panose="02020602080505020303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IN" sz="2000" dirty="0">
              <a:latin typeface="Baskerville Old Face" panose="02020602080505020303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1" u="sng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Baskerville Old Face" panose="02020602080505020303" pitchFamily="18" charset="0"/>
            </a:endParaRP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604A19EA-7A8D-73C0-7322-FA38F1D79EF7}"/>
              </a:ext>
            </a:extLst>
          </p:cNvPr>
          <p:cNvSpPr/>
          <p:nvPr/>
        </p:nvSpPr>
        <p:spPr>
          <a:xfrm>
            <a:off x="228600" y="342900"/>
            <a:ext cx="1811400" cy="1731300"/>
          </a:xfrm>
          <a:prstGeom prst="flowChartConnector">
            <a:avLst/>
          </a:prstGeom>
          <a:blipFill>
            <a:blip r:embed="rId3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259335-AE62-9856-A042-4729EFACA6BC}"/>
              </a:ext>
            </a:extLst>
          </p:cNvPr>
          <p:cNvSpPr txBox="1">
            <a:spLocks/>
          </p:cNvSpPr>
          <p:nvPr/>
        </p:nvSpPr>
        <p:spPr>
          <a:xfrm>
            <a:off x="10576782" y="75368"/>
            <a:ext cx="3200400" cy="990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Login Page: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0B5B11-DB9D-BDA3-1221-FBD117401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901" y="1181100"/>
            <a:ext cx="8962641" cy="4610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7B2E84-49FD-FABE-6F4E-FE38A61426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6144235"/>
            <a:ext cx="7776551" cy="3429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3F69BF-EDD5-BE54-A62B-FDD3400A5650}"/>
              </a:ext>
            </a:extLst>
          </p:cNvPr>
          <p:cNvSpPr txBox="1"/>
          <p:nvPr/>
        </p:nvSpPr>
        <p:spPr>
          <a:xfrm>
            <a:off x="15773400" y="9889400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---Venkat Madhu Mohan</a:t>
            </a:r>
          </a:p>
        </p:txBody>
      </p:sp>
    </p:spTree>
    <p:extLst>
      <p:ext uri="{BB962C8B-B14F-4D97-AF65-F5344CB8AC3E}">
        <p14:creationId xmlns:p14="http://schemas.microsoft.com/office/powerpoint/2010/main" val="1776917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>
            <a:extLst>
              <a:ext uri="{FF2B5EF4-FFF2-40B4-BE49-F238E27FC236}">
                <a16:creationId xmlns:a16="http://schemas.microsoft.com/office/drawing/2014/main" id="{2CA36B8A-6C0E-B594-90D8-06BFF840955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C5F53C-19C3-9C07-CB26-1902A886083B}"/>
              </a:ext>
            </a:extLst>
          </p:cNvPr>
          <p:cNvSpPr txBox="1"/>
          <p:nvPr/>
        </p:nvSpPr>
        <p:spPr>
          <a:xfrm>
            <a:off x="0" y="1638300"/>
            <a:ext cx="12192000" cy="861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if con:  </a:t>
            </a:r>
            <a:r>
              <a:rPr lang="en-IN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Check if the database connection is successful</a:t>
            </a:r>
          </a:p>
          <a:p>
            <a:r>
              <a:rPr lang="en-IN" dirty="0">
                <a:latin typeface="Baskerville Old Face" panose="02020602080505020303" pitchFamily="18" charset="0"/>
              </a:rPr>
              <a:t>    try:  </a:t>
            </a:r>
            <a:r>
              <a:rPr lang="en-IN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Start a try block to handle potential exceptions</a:t>
            </a:r>
          </a:p>
          <a:p>
            <a:r>
              <a:rPr lang="en-IN" dirty="0">
                <a:latin typeface="Baskerville Old Face" panose="02020602080505020303" pitchFamily="18" charset="0"/>
              </a:rPr>
              <a:t>        cur = </a:t>
            </a:r>
            <a:r>
              <a:rPr lang="en-IN" dirty="0" err="1">
                <a:latin typeface="Baskerville Old Face" panose="02020602080505020303" pitchFamily="18" charset="0"/>
              </a:rPr>
              <a:t>con.cursor</a:t>
            </a:r>
            <a:r>
              <a:rPr lang="en-IN" dirty="0">
                <a:latin typeface="Baskerville Old Face" panose="02020602080505020303" pitchFamily="18" charset="0"/>
              </a:rPr>
              <a:t>()  </a:t>
            </a:r>
            <a:r>
              <a:rPr lang="en-IN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Create a cursor object for executing SQL queries</a:t>
            </a:r>
          </a:p>
          <a:p>
            <a:r>
              <a:rPr lang="en-IN" dirty="0">
                <a:latin typeface="Baskerville Old Face" panose="02020602080505020303" pitchFamily="18" charset="0"/>
              </a:rPr>
              <a:t>        </a:t>
            </a:r>
            <a:r>
              <a:rPr lang="en-IN" dirty="0" err="1">
                <a:latin typeface="Baskerville Old Face" panose="02020602080505020303" pitchFamily="18" charset="0"/>
              </a:rPr>
              <a:t>sql_select</a:t>
            </a:r>
            <a:r>
              <a:rPr lang="en-IN" dirty="0">
                <a:latin typeface="Baskerville Old Face" panose="02020602080505020303" pitchFamily="18" charset="0"/>
              </a:rPr>
              <a:t> = "SELECT designation FROM signup WHERE username = ? AND password = ?“</a:t>
            </a:r>
          </a:p>
          <a:p>
            <a:r>
              <a:rPr lang="en-IN" dirty="0">
                <a:latin typeface="Baskerville Old Face" panose="02020602080505020303" pitchFamily="18" charset="0"/>
              </a:rPr>
              <a:t>	 </a:t>
            </a:r>
            <a:r>
              <a:rPr lang="en-IN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SQL query to select designation</a:t>
            </a:r>
          </a:p>
          <a:p>
            <a:r>
              <a:rPr lang="en-IN" dirty="0">
                <a:latin typeface="Baskerville Old Face" panose="02020602080505020303" pitchFamily="18" charset="0"/>
              </a:rPr>
              <a:t>        </a:t>
            </a:r>
            <a:r>
              <a:rPr lang="en-IN" dirty="0" err="1">
                <a:latin typeface="Baskerville Old Face" panose="02020602080505020303" pitchFamily="18" charset="0"/>
              </a:rPr>
              <a:t>cur.execute</a:t>
            </a:r>
            <a:r>
              <a:rPr lang="en-IN" dirty="0">
                <a:latin typeface="Baskerville Old Face" panose="02020602080505020303" pitchFamily="18" charset="0"/>
              </a:rPr>
              <a:t>(</a:t>
            </a:r>
            <a:r>
              <a:rPr lang="en-IN" dirty="0" err="1">
                <a:latin typeface="Baskerville Old Face" panose="02020602080505020303" pitchFamily="18" charset="0"/>
              </a:rPr>
              <a:t>sql_select</a:t>
            </a:r>
            <a:r>
              <a:rPr lang="en-IN" dirty="0">
                <a:latin typeface="Baskerville Old Face" panose="02020602080505020303" pitchFamily="18" charset="0"/>
              </a:rPr>
              <a:t>, (name, </a:t>
            </a:r>
            <a:r>
              <a:rPr lang="en-IN" dirty="0" err="1">
                <a:latin typeface="Baskerville Old Face" panose="02020602080505020303" pitchFamily="18" charset="0"/>
              </a:rPr>
              <a:t>pwd</a:t>
            </a:r>
            <a:r>
              <a:rPr lang="en-IN" dirty="0">
                <a:latin typeface="Baskerville Old Face" panose="02020602080505020303" pitchFamily="18" charset="0"/>
              </a:rPr>
              <a:t>)) </a:t>
            </a:r>
          </a:p>
          <a:p>
            <a:r>
              <a:rPr lang="en-IN" dirty="0">
                <a:latin typeface="Baskerville Old Face" panose="02020602080505020303" pitchFamily="18" charset="0"/>
              </a:rPr>
              <a:t>	 </a:t>
            </a:r>
            <a:r>
              <a:rPr lang="en-IN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Execute the SQL query with username and password Arguments</a:t>
            </a:r>
          </a:p>
          <a:p>
            <a:r>
              <a:rPr lang="en-IN" dirty="0">
                <a:latin typeface="Baskerville Old Face" panose="02020602080505020303" pitchFamily="18" charset="0"/>
              </a:rPr>
              <a:t>        rec = </a:t>
            </a:r>
            <a:r>
              <a:rPr lang="en-IN" dirty="0" err="1">
                <a:latin typeface="Baskerville Old Face" panose="02020602080505020303" pitchFamily="18" charset="0"/>
              </a:rPr>
              <a:t>cur.fetchone</a:t>
            </a:r>
            <a:r>
              <a:rPr lang="en-IN" dirty="0">
                <a:latin typeface="Baskerville Old Face" panose="02020602080505020303" pitchFamily="18" charset="0"/>
              </a:rPr>
              <a:t>()  </a:t>
            </a:r>
            <a:r>
              <a:rPr lang="en-IN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Fetch the first row of the result set</a:t>
            </a:r>
          </a:p>
          <a:p>
            <a:r>
              <a:rPr lang="en-IN" dirty="0">
                <a:latin typeface="Baskerville Old Face" panose="02020602080505020303" pitchFamily="18" charset="0"/>
              </a:rPr>
              <a:t>        if rec:   </a:t>
            </a:r>
            <a:r>
              <a:rPr lang="en-IN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Check if any record is fetched</a:t>
            </a:r>
          </a:p>
          <a:p>
            <a:r>
              <a:rPr lang="en-IN" dirty="0">
                <a:latin typeface="Baskerville Old Face" panose="02020602080505020303" pitchFamily="18" charset="0"/>
              </a:rPr>
              <a:t>            designation = rec[0]  </a:t>
            </a:r>
            <a:r>
              <a:rPr lang="en-IN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Extract the designation from the fetched record</a:t>
            </a:r>
          </a:p>
          <a:p>
            <a:r>
              <a:rPr lang="en-IN" dirty="0">
                <a:latin typeface="Baskerville Old Face" panose="02020602080505020303" pitchFamily="18" charset="0"/>
              </a:rPr>
              <a:t>            if designation == 'hod':   </a:t>
            </a:r>
            <a:r>
              <a:rPr lang="en-IN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Redirect based on designation</a:t>
            </a:r>
          </a:p>
          <a:p>
            <a:r>
              <a:rPr lang="en-IN" dirty="0">
                <a:latin typeface="Baskerville Old Face" panose="02020602080505020303" pitchFamily="18" charset="0"/>
              </a:rPr>
              <a:t>                print('&lt;meta http-</a:t>
            </a:r>
            <a:r>
              <a:rPr lang="en-IN" dirty="0" err="1">
                <a:latin typeface="Baskerville Old Face" panose="02020602080505020303" pitchFamily="18" charset="0"/>
              </a:rPr>
              <a:t>equiv</a:t>
            </a:r>
            <a:r>
              <a:rPr lang="en-IN" dirty="0">
                <a:latin typeface="Baskerville Old Face" panose="02020602080505020303" pitchFamily="18" charset="0"/>
              </a:rPr>
              <a:t>="refresh" content="0;url=hod.html" /&gt;')</a:t>
            </a:r>
          </a:p>
          <a:p>
            <a:r>
              <a:rPr lang="en-IN" dirty="0">
                <a:latin typeface="Baskerville Old Face" panose="02020602080505020303" pitchFamily="18" charset="0"/>
              </a:rPr>
              <a:t>            </a:t>
            </a:r>
            <a:r>
              <a:rPr lang="en-IN" dirty="0" err="1">
                <a:latin typeface="Baskerville Old Face" panose="02020602080505020303" pitchFamily="18" charset="0"/>
              </a:rPr>
              <a:t>elif</a:t>
            </a:r>
            <a:r>
              <a:rPr lang="en-IN" dirty="0">
                <a:latin typeface="Baskerville Old Face" panose="02020602080505020303" pitchFamily="18" charset="0"/>
              </a:rPr>
              <a:t> designation == 'admin':</a:t>
            </a:r>
          </a:p>
          <a:p>
            <a:r>
              <a:rPr lang="en-IN" dirty="0">
                <a:latin typeface="Baskerville Old Face" panose="02020602080505020303" pitchFamily="18" charset="0"/>
              </a:rPr>
              <a:t>                print('&lt;meta http-</a:t>
            </a:r>
            <a:r>
              <a:rPr lang="en-IN" dirty="0" err="1">
                <a:latin typeface="Baskerville Old Face" panose="02020602080505020303" pitchFamily="18" charset="0"/>
              </a:rPr>
              <a:t>equiv</a:t>
            </a:r>
            <a:r>
              <a:rPr lang="en-IN" dirty="0">
                <a:latin typeface="Baskerville Old Face" panose="02020602080505020303" pitchFamily="18" charset="0"/>
              </a:rPr>
              <a:t>="refresh" content="0;url=inventory.html" /&gt;')</a:t>
            </a:r>
          </a:p>
          <a:p>
            <a:r>
              <a:rPr lang="en-IN" dirty="0">
                <a:latin typeface="Baskerville Old Face" panose="02020602080505020303" pitchFamily="18" charset="0"/>
              </a:rPr>
              <a:t>            </a:t>
            </a:r>
            <a:r>
              <a:rPr lang="en-IN" dirty="0" err="1">
                <a:latin typeface="Baskerville Old Face" panose="02020602080505020303" pitchFamily="18" charset="0"/>
              </a:rPr>
              <a:t>elif</a:t>
            </a:r>
            <a:r>
              <a:rPr lang="en-IN" dirty="0">
                <a:latin typeface="Baskerville Old Face" panose="02020602080505020303" pitchFamily="18" charset="0"/>
              </a:rPr>
              <a:t> designation == 'storekeeper':</a:t>
            </a:r>
          </a:p>
          <a:p>
            <a:r>
              <a:rPr lang="en-IN" dirty="0">
                <a:latin typeface="Baskerville Old Face" panose="02020602080505020303" pitchFamily="18" charset="0"/>
              </a:rPr>
              <a:t>                print('&lt;meta http-</a:t>
            </a:r>
            <a:r>
              <a:rPr lang="en-IN" dirty="0" err="1">
                <a:latin typeface="Baskerville Old Face" panose="02020602080505020303" pitchFamily="18" charset="0"/>
              </a:rPr>
              <a:t>equiv</a:t>
            </a:r>
            <a:r>
              <a:rPr lang="en-IN" dirty="0">
                <a:latin typeface="Baskerville Old Face" panose="02020602080505020303" pitchFamily="18" charset="0"/>
              </a:rPr>
              <a:t>="refresh" content="0;url=store.html" /&gt;')    </a:t>
            </a:r>
          </a:p>
          <a:p>
            <a:r>
              <a:rPr lang="en-IN" dirty="0">
                <a:latin typeface="Baskerville Old Face" panose="02020602080505020303" pitchFamily="18" charset="0"/>
              </a:rPr>
              <a:t>            </a:t>
            </a:r>
            <a:r>
              <a:rPr lang="en-IN" dirty="0" err="1">
                <a:latin typeface="Baskerville Old Face" panose="02020602080505020303" pitchFamily="18" charset="0"/>
              </a:rPr>
              <a:t>elif</a:t>
            </a:r>
            <a:r>
              <a:rPr lang="en-IN" dirty="0">
                <a:latin typeface="Baskerville Old Face" panose="02020602080505020303" pitchFamily="18" charset="0"/>
              </a:rPr>
              <a:t> designation == 'director':</a:t>
            </a:r>
          </a:p>
          <a:p>
            <a:r>
              <a:rPr lang="en-IN" dirty="0">
                <a:latin typeface="Baskerville Old Face" panose="02020602080505020303" pitchFamily="18" charset="0"/>
              </a:rPr>
              <a:t>                print('&lt;meta http-</a:t>
            </a:r>
            <a:r>
              <a:rPr lang="en-IN" dirty="0" err="1">
                <a:latin typeface="Baskerville Old Face" panose="02020602080505020303" pitchFamily="18" charset="0"/>
              </a:rPr>
              <a:t>equiv</a:t>
            </a:r>
            <a:r>
              <a:rPr lang="en-IN" dirty="0">
                <a:latin typeface="Baskerville Old Face" panose="02020602080505020303" pitchFamily="18" charset="0"/>
              </a:rPr>
              <a:t>="refresh" content="0;url=director.html" /&gt;')</a:t>
            </a:r>
          </a:p>
          <a:p>
            <a:r>
              <a:rPr lang="en-IN" dirty="0">
                <a:latin typeface="Baskerville Old Face" panose="02020602080505020303" pitchFamily="18" charset="0"/>
              </a:rPr>
              <a:t>            </a:t>
            </a:r>
            <a:r>
              <a:rPr lang="en-IN" dirty="0" err="1">
                <a:latin typeface="Baskerville Old Face" panose="02020602080505020303" pitchFamily="18" charset="0"/>
              </a:rPr>
              <a:t>elif</a:t>
            </a:r>
            <a:r>
              <a:rPr lang="en-IN" dirty="0">
                <a:latin typeface="Baskerville Old Face" panose="02020602080505020303" pitchFamily="18" charset="0"/>
              </a:rPr>
              <a:t> designation == 'inventory':</a:t>
            </a:r>
          </a:p>
          <a:p>
            <a:r>
              <a:rPr lang="en-IN" dirty="0">
                <a:latin typeface="Baskerville Old Face" panose="02020602080505020303" pitchFamily="18" charset="0"/>
              </a:rPr>
              <a:t>                print('&lt;meta http-</a:t>
            </a:r>
            <a:r>
              <a:rPr lang="en-IN" dirty="0" err="1">
                <a:latin typeface="Baskerville Old Face" panose="02020602080505020303" pitchFamily="18" charset="0"/>
              </a:rPr>
              <a:t>equiv</a:t>
            </a:r>
            <a:r>
              <a:rPr lang="en-IN" dirty="0">
                <a:latin typeface="Baskerville Old Face" panose="02020602080505020303" pitchFamily="18" charset="0"/>
              </a:rPr>
              <a:t>="refresh" content="0;url=indeventoryman.html" /&gt;')</a:t>
            </a:r>
          </a:p>
          <a:p>
            <a:r>
              <a:rPr lang="en-IN" dirty="0">
                <a:latin typeface="Baskerville Old Face" panose="02020602080505020303" pitchFamily="18" charset="0"/>
              </a:rPr>
              <a:t>            else:  # Handle unrecognized designation</a:t>
            </a:r>
          </a:p>
          <a:p>
            <a:r>
              <a:rPr lang="en-IN" dirty="0">
                <a:latin typeface="Baskerville Old Face" panose="02020602080505020303" pitchFamily="18" charset="0"/>
              </a:rPr>
              <a:t>                print("&lt;script&gt;alert('Designation not recognized.'); </a:t>
            </a:r>
            <a:r>
              <a:rPr lang="en-IN" dirty="0" err="1">
                <a:latin typeface="Baskerville Old Face" panose="02020602080505020303" pitchFamily="18" charset="0"/>
              </a:rPr>
              <a:t>window.location.href</a:t>
            </a:r>
            <a:r>
              <a:rPr lang="en-IN" dirty="0">
                <a:latin typeface="Baskerville Old Face" panose="02020602080505020303" pitchFamily="18" charset="0"/>
              </a:rPr>
              <a:t> = 'login_form.html';&lt;/script&gt;")</a:t>
            </a:r>
          </a:p>
          <a:p>
            <a:r>
              <a:rPr lang="en-IN" dirty="0">
                <a:latin typeface="Baskerville Old Face" panose="02020602080505020303" pitchFamily="18" charset="0"/>
              </a:rPr>
              <a:t>        else:  </a:t>
            </a:r>
            <a:r>
              <a:rPr lang="en-IN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Handle login failure</a:t>
            </a:r>
          </a:p>
          <a:p>
            <a:r>
              <a:rPr lang="en-IN" dirty="0">
                <a:latin typeface="Baskerville Old Face" panose="02020602080505020303" pitchFamily="18" charset="0"/>
              </a:rPr>
              <a:t>            print("&lt;script&gt;alert('Login failed. Please try again.'); </a:t>
            </a:r>
            <a:r>
              <a:rPr lang="en-IN" dirty="0" err="1">
                <a:latin typeface="Baskerville Old Face" panose="02020602080505020303" pitchFamily="18" charset="0"/>
              </a:rPr>
              <a:t>window.location.href</a:t>
            </a:r>
            <a:r>
              <a:rPr lang="en-IN" dirty="0">
                <a:latin typeface="Baskerville Old Face" panose="02020602080505020303" pitchFamily="18" charset="0"/>
              </a:rPr>
              <a:t> = 'login_form.html';&lt;/script&gt;")</a:t>
            </a:r>
          </a:p>
          <a:p>
            <a:r>
              <a:rPr lang="en-IN" dirty="0">
                <a:latin typeface="Baskerville Old Face" panose="02020602080505020303" pitchFamily="18" charset="0"/>
              </a:rPr>
              <a:t>    except sqlite3.Error as error: </a:t>
            </a:r>
            <a:r>
              <a:rPr lang="en-IN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Catch SQLite errors</a:t>
            </a:r>
          </a:p>
          <a:p>
            <a:r>
              <a:rPr lang="en-IN" dirty="0">
                <a:latin typeface="Baskerville Old Face" panose="02020602080505020303" pitchFamily="18" charset="0"/>
              </a:rPr>
              <a:t>        print("&lt;p&gt;Error while executing SQL query: " + str(error) + "&lt;/p&gt;")</a:t>
            </a:r>
          </a:p>
          <a:p>
            <a:r>
              <a:rPr lang="en-IN" dirty="0">
                <a:latin typeface="Baskerville Old Face" panose="02020602080505020303" pitchFamily="18" charset="0"/>
              </a:rPr>
              <a:t>    finally:  # </a:t>
            </a:r>
            <a:r>
              <a:rPr lang="en-IN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Ensure cleanup even if an exception occurs</a:t>
            </a:r>
          </a:p>
          <a:p>
            <a:r>
              <a:rPr lang="en-IN" dirty="0">
                <a:latin typeface="Baskerville Old Face" panose="02020602080505020303" pitchFamily="18" charset="0"/>
              </a:rPr>
              <a:t>        </a:t>
            </a:r>
            <a:r>
              <a:rPr lang="en-IN" dirty="0" err="1">
                <a:latin typeface="Baskerville Old Face" panose="02020602080505020303" pitchFamily="18" charset="0"/>
              </a:rPr>
              <a:t>con.close</a:t>
            </a:r>
            <a:r>
              <a:rPr lang="en-IN" dirty="0">
                <a:latin typeface="Baskerville Old Face" panose="02020602080505020303" pitchFamily="18" charset="0"/>
              </a:rPr>
              <a:t>()  </a:t>
            </a:r>
            <a:r>
              <a:rPr lang="en-IN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Close the database connection</a:t>
            </a:r>
          </a:p>
          <a:p>
            <a:r>
              <a:rPr lang="en-IN" sz="1600" dirty="0">
                <a:latin typeface="Baskerville Old Face" panose="02020602080505020303" pitchFamily="18" charset="0"/>
              </a:rPr>
              <a:t>else:  </a:t>
            </a:r>
            <a:r>
              <a:rPr lang="en-IN" sz="16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# Handle database connection failure</a:t>
            </a:r>
          </a:p>
          <a:p>
            <a:r>
              <a:rPr lang="en-IN" sz="1600" dirty="0">
                <a:latin typeface="Baskerville Old Face" panose="02020602080505020303" pitchFamily="18" charset="0"/>
              </a:rPr>
              <a:t>    print("&lt;p&gt;Failed to connect to the database&lt;/p&gt;")</a:t>
            </a:r>
          </a:p>
          <a:p>
            <a:r>
              <a:rPr lang="en-IN" dirty="0">
                <a:latin typeface="Baskerville Old Face" panose="02020602080505020303" pitchFamily="18" charset="0"/>
              </a:rPr>
              <a:t>print("&lt;/body&gt;&lt;/html&gt;")  # Close the HTML document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69D31F-8B59-8922-D0ED-49CD887FB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250" y="2933700"/>
            <a:ext cx="9681750" cy="4419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190419-446B-C3BD-BD28-4DCA3B979575}"/>
              </a:ext>
            </a:extLst>
          </p:cNvPr>
          <p:cNvSpPr txBox="1"/>
          <p:nvPr/>
        </p:nvSpPr>
        <p:spPr>
          <a:xfrm>
            <a:off x="6930150" y="196645"/>
            <a:ext cx="3352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Inventory Page:</a:t>
            </a: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89A251EB-D2A7-57FE-1AC8-D2413504851D}"/>
              </a:ext>
            </a:extLst>
          </p:cNvPr>
          <p:cNvSpPr/>
          <p:nvPr/>
        </p:nvSpPr>
        <p:spPr>
          <a:xfrm>
            <a:off x="228600" y="190500"/>
            <a:ext cx="1295400" cy="1295400"/>
          </a:xfrm>
          <a:prstGeom prst="flowChartConnector">
            <a:avLst/>
          </a:prstGeom>
          <a:blipFill>
            <a:blip r:embed="rId4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1374A8-B627-F30E-4A60-C44C0547889A}"/>
              </a:ext>
            </a:extLst>
          </p:cNvPr>
          <p:cNvSpPr txBox="1"/>
          <p:nvPr/>
        </p:nvSpPr>
        <p:spPr>
          <a:xfrm>
            <a:off x="15773400" y="9889400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---Venkat Madhu Mohan</a:t>
            </a:r>
          </a:p>
        </p:txBody>
      </p:sp>
    </p:spTree>
    <p:extLst>
      <p:ext uri="{BB962C8B-B14F-4D97-AF65-F5344CB8AC3E}">
        <p14:creationId xmlns:p14="http://schemas.microsoft.com/office/powerpoint/2010/main" val="2807255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>
            <a:extLst>
              <a:ext uri="{FF2B5EF4-FFF2-40B4-BE49-F238E27FC236}">
                <a16:creationId xmlns:a16="http://schemas.microsoft.com/office/drawing/2014/main" id="{8C6D921D-B71D-5FC6-A3E1-E150B0C61B30}"/>
              </a:ext>
            </a:extLst>
          </p:cNvPr>
          <p:cNvSpPr/>
          <p:nvPr/>
        </p:nvSpPr>
        <p:spPr>
          <a:xfrm>
            <a:off x="0" y="28268"/>
            <a:ext cx="18288000" cy="10296832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4D4990-23B6-F804-1AA0-7533B427FC86}"/>
              </a:ext>
            </a:extLst>
          </p:cNvPr>
          <p:cNvSpPr txBox="1"/>
          <p:nvPr/>
        </p:nvSpPr>
        <p:spPr>
          <a:xfrm>
            <a:off x="0" y="2227600"/>
            <a:ext cx="9468465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>
                <a:latin typeface="Baskerville Old Face" panose="02020602080505020303" pitchFamily="18" charset="0"/>
              </a:rPr>
              <a:t>cgitb.enable</a:t>
            </a:r>
            <a:r>
              <a:rPr lang="en-IN" sz="2000" dirty="0">
                <a:latin typeface="Baskerville Old Face" panose="02020602080505020303" pitchFamily="18" charset="0"/>
              </a:rPr>
              <a:t>() </a:t>
            </a:r>
            <a:r>
              <a:rPr lang="en-IN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Enables detailed error messages for </a:t>
            </a:r>
            <a:r>
              <a:rPr lang="en-IN" sz="2000" b="1" u="sng" dirty="0" err="1">
                <a:solidFill>
                  <a:srgbClr val="00B050"/>
                </a:solidFill>
                <a:latin typeface="Baskerville Old Face" panose="02020602080505020303" pitchFamily="18" charset="0"/>
              </a:rPr>
              <a:t>cgi</a:t>
            </a:r>
            <a:r>
              <a:rPr lang="en-IN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 scripts</a:t>
            </a:r>
          </a:p>
          <a:p>
            <a:r>
              <a:rPr lang="en-IN" sz="2000" dirty="0">
                <a:latin typeface="Baskerville Old Face" panose="02020602080505020303" pitchFamily="18" charset="0"/>
              </a:rPr>
              <a:t>form = </a:t>
            </a:r>
            <a:r>
              <a:rPr lang="en-IN" sz="2000" dirty="0" err="1">
                <a:latin typeface="Baskerville Old Face" panose="02020602080505020303" pitchFamily="18" charset="0"/>
              </a:rPr>
              <a:t>cgi.FieldStorage</a:t>
            </a:r>
            <a:r>
              <a:rPr lang="en-IN" sz="2000" dirty="0">
                <a:latin typeface="Baskerville Old Face" panose="02020602080505020303" pitchFamily="18" charset="0"/>
              </a:rPr>
              <a:t>() </a:t>
            </a:r>
            <a:r>
              <a:rPr lang="en-IN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parses the </a:t>
            </a:r>
            <a:r>
              <a:rPr lang="en-IN" sz="2000" b="1" u="sng" dirty="0" err="1">
                <a:solidFill>
                  <a:srgbClr val="00B050"/>
                </a:solidFill>
                <a:latin typeface="Baskerville Old Face" panose="02020602080505020303" pitchFamily="18" charset="0"/>
              </a:rPr>
              <a:t>cgi</a:t>
            </a:r>
            <a:r>
              <a:rPr lang="en-IN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 form data sent and stores it in the ‘form’ object</a:t>
            </a:r>
          </a:p>
          <a:p>
            <a:r>
              <a:rPr lang="en-IN" sz="2000" dirty="0" err="1">
                <a:latin typeface="Baskerville Old Face" panose="02020602080505020303" pitchFamily="18" charset="0"/>
              </a:rPr>
              <a:t>db_name</a:t>
            </a:r>
            <a:r>
              <a:rPr lang="en-IN" sz="2000" dirty="0">
                <a:latin typeface="Baskerville Old Face" panose="02020602080505020303" pitchFamily="18" charset="0"/>
              </a:rPr>
              <a:t> = “</a:t>
            </a:r>
            <a:r>
              <a:rPr lang="en-IN" sz="2000" dirty="0" err="1">
                <a:latin typeface="Baskerville Old Face" panose="02020602080505020303" pitchFamily="18" charset="0"/>
              </a:rPr>
              <a:t>project.db</a:t>
            </a:r>
            <a:r>
              <a:rPr lang="en-IN" sz="2000" dirty="0">
                <a:latin typeface="Baskerville Old Face" panose="02020602080505020303" pitchFamily="18" charset="0"/>
              </a:rPr>
              <a:t>“</a:t>
            </a:r>
            <a:r>
              <a:rPr lang="en-US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Specifies the name of the SQLite database file to connect </a:t>
            </a:r>
          </a:p>
          <a:p>
            <a:r>
              <a:rPr lang="en-IN" sz="2000" dirty="0">
                <a:latin typeface="Baskerville Old Face" panose="02020602080505020303" pitchFamily="18" charset="0"/>
              </a:rPr>
              <a:t>conn = sqlite3.connect(</a:t>
            </a:r>
            <a:r>
              <a:rPr lang="en-IN" sz="2000" dirty="0" err="1">
                <a:latin typeface="Baskerville Old Face" panose="02020602080505020303" pitchFamily="18" charset="0"/>
              </a:rPr>
              <a:t>db_name</a:t>
            </a:r>
            <a:r>
              <a:rPr lang="en-IN" sz="2000" dirty="0">
                <a:latin typeface="Baskerville Old Face" panose="02020602080505020303" pitchFamily="18" charset="0"/>
              </a:rPr>
              <a:t>) </a:t>
            </a:r>
            <a:r>
              <a:rPr lang="en-US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Establishes a connection to the SQLite database specified by </a:t>
            </a:r>
            <a:r>
              <a:rPr lang="en-US" sz="2000" b="1" u="sng" dirty="0" err="1">
                <a:solidFill>
                  <a:srgbClr val="00B050"/>
                </a:solidFill>
                <a:latin typeface="Baskerville Old Face" panose="02020602080505020303" pitchFamily="18" charset="0"/>
              </a:rPr>
              <a:t>db_name</a:t>
            </a:r>
            <a:r>
              <a:rPr lang="en-US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.</a:t>
            </a:r>
            <a:endParaRPr lang="en-IN" sz="2000" b="1" u="sng" dirty="0">
              <a:solidFill>
                <a:srgbClr val="00B050"/>
              </a:solidFill>
              <a:latin typeface="Baskerville Old Face" panose="02020602080505020303" pitchFamily="18" charset="0"/>
            </a:endParaRPr>
          </a:p>
          <a:p>
            <a:r>
              <a:rPr lang="en-IN" sz="2000" dirty="0">
                <a:latin typeface="Baskerville Old Face" panose="02020602080505020303" pitchFamily="18" charset="0"/>
              </a:rPr>
              <a:t>cursor = </a:t>
            </a:r>
            <a:r>
              <a:rPr lang="en-IN" sz="2000" dirty="0" err="1">
                <a:latin typeface="Baskerville Old Face" panose="02020602080505020303" pitchFamily="18" charset="0"/>
              </a:rPr>
              <a:t>conn.cursor</a:t>
            </a:r>
            <a:r>
              <a:rPr lang="en-IN" sz="2000" dirty="0">
                <a:latin typeface="Baskerville Old Face" panose="02020602080505020303" pitchFamily="18" charset="0"/>
              </a:rPr>
              <a:t>() </a:t>
            </a:r>
            <a:r>
              <a:rPr lang="en-US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Creates a cursor object associated with the database connection, which is used to execute SQL queries</a:t>
            </a:r>
            <a:endParaRPr lang="en-IN" sz="2000" b="1" u="sng" dirty="0">
              <a:solidFill>
                <a:srgbClr val="00B050"/>
              </a:solidFill>
              <a:latin typeface="Baskerville Old Face" panose="02020602080505020303" pitchFamily="18" charset="0"/>
            </a:endParaRPr>
          </a:p>
          <a:p>
            <a:r>
              <a:rPr lang="en-IN" sz="2000" dirty="0">
                <a:latin typeface="Baskerville Old Face" panose="02020602080505020303" pitchFamily="18" charset="0"/>
              </a:rPr>
              <a:t>if "action" in form and form["action"].value == "Display": </a:t>
            </a:r>
            <a:r>
              <a:rPr lang="en-US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Checks if the form contains a field named "action" and its value is "Display".</a:t>
            </a:r>
            <a:endParaRPr lang="en-IN" sz="2000" b="1" u="sng" dirty="0">
              <a:solidFill>
                <a:srgbClr val="00B050"/>
              </a:solidFill>
              <a:latin typeface="Baskerville Old Face" panose="02020602080505020303" pitchFamily="18" charset="0"/>
            </a:endParaRPr>
          </a:p>
          <a:p>
            <a:r>
              <a:rPr lang="en-IN" sz="2000" dirty="0">
                <a:latin typeface="Baskerville Old Face" panose="02020602080505020303" pitchFamily="18" charset="0"/>
              </a:rPr>
              <a:t>    </a:t>
            </a:r>
            <a:r>
              <a:rPr lang="en-IN" sz="2000" dirty="0" err="1">
                <a:latin typeface="Baskerville Old Face" panose="02020602080505020303" pitchFamily="18" charset="0"/>
              </a:rPr>
              <a:t>cursor.execute</a:t>
            </a:r>
            <a:r>
              <a:rPr lang="en-IN" sz="2000" dirty="0">
                <a:latin typeface="Baskerville Old Face" panose="02020602080505020303" pitchFamily="18" charset="0"/>
              </a:rPr>
              <a:t>("SELECT * FROM department")</a:t>
            </a:r>
            <a:r>
              <a:rPr lang="en-US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 Executes an SQL query to select all records from the "department" table</a:t>
            </a:r>
            <a:endParaRPr lang="en-IN" sz="2000" b="1" u="sng" dirty="0">
              <a:solidFill>
                <a:srgbClr val="00B050"/>
              </a:solidFill>
              <a:latin typeface="Baskerville Old Face" panose="02020602080505020303" pitchFamily="18" charset="0"/>
            </a:endParaRPr>
          </a:p>
          <a:p>
            <a:r>
              <a:rPr lang="en-IN" sz="2000" dirty="0">
                <a:latin typeface="Baskerville Old Face" panose="02020602080505020303" pitchFamily="18" charset="0"/>
              </a:rPr>
              <a:t>    employees = </a:t>
            </a:r>
            <a:r>
              <a:rPr lang="en-IN" sz="2000" dirty="0" err="1">
                <a:latin typeface="Baskerville Old Face" panose="02020602080505020303" pitchFamily="18" charset="0"/>
              </a:rPr>
              <a:t>cursor.fetchall</a:t>
            </a:r>
            <a:r>
              <a:rPr lang="en-IN" sz="2000" dirty="0">
                <a:latin typeface="Baskerville Old Face" panose="02020602080505020303" pitchFamily="18" charset="0"/>
              </a:rPr>
              <a:t>()</a:t>
            </a:r>
            <a:r>
              <a:rPr lang="en-US" sz="2000" dirty="0">
                <a:latin typeface="Baskerville Old Face" panose="02020602080505020303" pitchFamily="18" charset="0"/>
              </a:rPr>
              <a:t> </a:t>
            </a:r>
            <a:r>
              <a:rPr lang="en-US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Fetches all rows returned by the SQL query and stores them in the employees object.</a:t>
            </a:r>
            <a:r>
              <a:rPr lang="en-US" sz="2000" dirty="0">
                <a:latin typeface="Baskerville Old Face" panose="02020602080505020303" pitchFamily="18" charset="0"/>
              </a:rPr>
              <a:t>.</a:t>
            </a:r>
          </a:p>
          <a:p>
            <a:r>
              <a:rPr lang="en-IN" sz="2000" dirty="0">
                <a:latin typeface="Baskerville Old Face" panose="02020602080505020303" pitchFamily="18" charset="0"/>
              </a:rPr>
              <a:t>if "employees" in locals(): </a:t>
            </a:r>
            <a:r>
              <a:rPr lang="en-US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Checks if the variable employees is defined in the local namespace.</a:t>
            </a:r>
            <a:endParaRPr lang="en-IN" sz="2000" b="1" u="sng" dirty="0">
              <a:solidFill>
                <a:srgbClr val="00B050"/>
              </a:solidFill>
              <a:latin typeface="Baskerville Old Face" panose="02020602080505020303" pitchFamily="18" charset="0"/>
            </a:endParaRPr>
          </a:p>
          <a:p>
            <a:r>
              <a:rPr lang="en-IN" sz="2000" dirty="0">
                <a:latin typeface="Baskerville Old Face" panose="02020602080505020303" pitchFamily="18" charset="0"/>
              </a:rPr>
              <a:t>    for employee in employees: </a:t>
            </a:r>
            <a:r>
              <a:rPr lang="en-US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Iterates over each employee in the employees list.</a:t>
            </a:r>
            <a:endParaRPr lang="en-IN" sz="2000" b="1" u="sng" dirty="0">
              <a:solidFill>
                <a:srgbClr val="00B050"/>
              </a:solidFill>
              <a:latin typeface="Baskerville Old Face" panose="02020602080505020303" pitchFamily="18" charset="0"/>
            </a:endParaRPr>
          </a:p>
          <a:p>
            <a:r>
              <a:rPr lang="en-IN" sz="2000" dirty="0">
                <a:latin typeface="Baskerville Old Face" panose="02020602080505020303" pitchFamily="18" charset="0"/>
              </a:rPr>
              <a:t>        print("&lt;tr&gt;") </a:t>
            </a:r>
            <a:r>
              <a:rPr lang="en-US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Prints the start of a table row (&lt;tr&gt; tag).</a:t>
            </a:r>
            <a:endParaRPr lang="en-IN" sz="2000" b="1" u="sng" dirty="0">
              <a:solidFill>
                <a:srgbClr val="00B050"/>
              </a:solidFill>
              <a:latin typeface="Baskerville Old Face" panose="02020602080505020303" pitchFamily="18" charset="0"/>
            </a:endParaRPr>
          </a:p>
          <a:p>
            <a:r>
              <a:rPr lang="en-IN" sz="2000" dirty="0">
                <a:latin typeface="Baskerville Old Face" panose="02020602080505020303" pitchFamily="18" charset="0"/>
              </a:rPr>
              <a:t>        for field in employee:</a:t>
            </a:r>
            <a:r>
              <a:rPr lang="en-US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Iterates over each field (column) in the current employee's data.</a:t>
            </a:r>
            <a:endParaRPr lang="en-IN" sz="2000" b="1" u="sng" dirty="0">
              <a:solidFill>
                <a:srgbClr val="00B050"/>
              </a:solidFill>
              <a:latin typeface="Baskerville Old Face" panose="02020602080505020303" pitchFamily="18" charset="0"/>
            </a:endParaRPr>
          </a:p>
          <a:p>
            <a:r>
              <a:rPr lang="en-IN" sz="2000" dirty="0">
                <a:latin typeface="Baskerville Old Face" panose="02020602080505020303" pitchFamily="18" charset="0"/>
              </a:rPr>
              <a:t>            print("&lt;td style='word-wrap: break-word; border: 1px solid #800000;'&gt;{}&lt;/td&gt;".format(field)) </a:t>
            </a:r>
            <a:r>
              <a:rPr lang="en-IN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Add border to each cell</a:t>
            </a:r>
          </a:p>
          <a:p>
            <a:r>
              <a:rPr lang="en-IN" sz="2000" dirty="0">
                <a:latin typeface="Baskerville Old Face" panose="02020602080505020303" pitchFamily="18" charset="0"/>
              </a:rPr>
              <a:t>        print("&lt;/tr&gt;") </a:t>
            </a:r>
            <a:r>
              <a:rPr lang="en-US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Prints the end of the table row (&lt;/tr&gt; tag).</a:t>
            </a:r>
            <a:endParaRPr lang="en-IN" sz="2000" b="1" u="sng" dirty="0">
              <a:solidFill>
                <a:srgbClr val="00B050"/>
              </a:solidFill>
              <a:latin typeface="Baskerville Old Face" panose="02020602080505020303" pitchFamily="18" charset="0"/>
            </a:endParaRPr>
          </a:p>
          <a:p>
            <a:r>
              <a:rPr lang="en-IN" sz="2000" dirty="0">
                <a:latin typeface="Baskerville Old Face" panose="02020602080505020303" pitchFamily="18" charset="0"/>
              </a:rPr>
              <a:t>else:</a:t>
            </a:r>
          </a:p>
          <a:p>
            <a:r>
              <a:rPr lang="en-IN" sz="2000" dirty="0">
                <a:latin typeface="Baskerville Old Face" panose="02020602080505020303" pitchFamily="18" charset="0"/>
              </a:rPr>
              <a:t>    print("&lt;tr&gt;&lt;td </a:t>
            </a:r>
            <a:r>
              <a:rPr lang="en-IN" sz="2000" dirty="0" err="1">
                <a:latin typeface="Baskerville Old Face" panose="02020602080505020303" pitchFamily="18" charset="0"/>
              </a:rPr>
              <a:t>colspan</a:t>
            </a:r>
            <a:r>
              <a:rPr lang="en-IN" sz="2000" dirty="0">
                <a:latin typeface="Baskerville Old Face" panose="02020602080505020303" pitchFamily="18" charset="0"/>
              </a:rPr>
              <a:t>='14'&gt;No department details found.&lt;/td&gt;&lt;/tr&gt;")</a:t>
            </a:r>
          </a:p>
          <a:p>
            <a:r>
              <a:rPr lang="en-IN" sz="2000" dirty="0">
                <a:latin typeface="Baskerville Old Face" panose="02020602080505020303" pitchFamily="18" charset="0"/>
              </a:rPr>
              <a:t>print("&lt;/table&gt;")</a:t>
            </a:r>
            <a:r>
              <a:rPr lang="en-US" sz="2000" dirty="0">
                <a:latin typeface="Baskerville Old Face" panose="02020602080505020303" pitchFamily="18" charset="0"/>
              </a:rPr>
              <a:t> </a:t>
            </a:r>
            <a:r>
              <a:rPr lang="en-US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Prints a table row with a single cell spanning 14 columns, indicating no department details found.</a:t>
            </a:r>
            <a:endParaRPr lang="en-IN" sz="2000" b="1" u="sng" dirty="0">
              <a:solidFill>
                <a:srgbClr val="00B050"/>
              </a:solidFill>
              <a:latin typeface="Baskerville Old Face" panose="02020602080505020303" pitchFamily="18" charset="0"/>
            </a:endParaRPr>
          </a:p>
          <a:p>
            <a:r>
              <a:rPr lang="en-IN" sz="2000" dirty="0">
                <a:latin typeface="Baskerville Old Face" panose="02020602080505020303" pitchFamily="18" charset="0"/>
              </a:rPr>
              <a:t>print("&lt;/div&gt;")</a:t>
            </a:r>
            <a:r>
              <a:rPr lang="en-US" sz="2000" dirty="0">
                <a:latin typeface="Baskerville Old Face" panose="02020602080505020303" pitchFamily="18" charset="0"/>
              </a:rPr>
              <a:t> </a:t>
            </a:r>
            <a:r>
              <a:rPr lang="en-US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Closes the HTML table, </a:t>
            </a:r>
            <a:r>
              <a:rPr lang="en-US" sz="2000" b="1" u="sng" dirty="0" err="1">
                <a:solidFill>
                  <a:srgbClr val="00B050"/>
                </a:solidFill>
                <a:latin typeface="Baskerville Old Face" panose="02020602080505020303" pitchFamily="18" charset="0"/>
              </a:rPr>
              <a:t>divs</a:t>
            </a:r>
            <a:r>
              <a:rPr lang="en-US" sz="2000" b="1" u="sng" dirty="0">
                <a:solidFill>
                  <a:srgbClr val="00B050"/>
                </a:solidFill>
                <a:latin typeface="Baskerville Old Face" panose="02020602080505020303" pitchFamily="18" charset="0"/>
              </a:rPr>
              <a:t>, and their containers.</a:t>
            </a:r>
            <a:endParaRPr lang="en-IN" sz="2000" b="1" u="sng" dirty="0">
              <a:solidFill>
                <a:srgbClr val="00B050"/>
              </a:solidFill>
              <a:latin typeface="Baskerville Old Face" panose="02020602080505020303" pitchFamily="18" charset="0"/>
            </a:endParaRPr>
          </a:p>
          <a:p>
            <a:r>
              <a:rPr lang="en-IN" sz="2000" dirty="0">
                <a:latin typeface="Baskerville Old Face" panose="02020602080505020303" pitchFamily="18" charset="0"/>
              </a:rPr>
              <a:t>print("&lt;/div&gt;")</a:t>
            </a:r>
          </a:p>
          <a:p>
            <a:endParaRPr lang="en-IN" sz="2000" dirty="0">
              <a:latin typeface="Baskerville Old Face" panose="02020602080505020303" pitchFamily="18" charset="0"/>
            </a:endParaRP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54AB26DA-17AE-F65C-2136-BD0DA1553EBF}"/>
              </a:ext>
            </a:extLst>
          </p:cNvPr>
          <p:cNvSpPr/>
          <p:nvPr/>
        </p:nvSpPr>
        <p:spPr>
          <a:xfrm>
            <a:off x="228600" y="342900"/>
            <a:ext cx="1811400" cy="1731300"/>
          </a:xfrm>
          <a:prstGeom prst="flowChartConnector">
            <a:avLst/>
          </a:prstGeom>
          <a:blipFill>
            <a:blip r:embed="rId3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A240C7-1CF7-47A3-67E8-43099FAAA7F4}"/>
              </a:ext>
            </a:extLst>
          </p:cNvPr>
          <p:cNvSpPr txBox="1"/>
          <p:nvPr/>
        </p:nvSpPr>
        <p:spPr>
          <a:xfrm>
            <a:off x="2514600" y="885384"/>
            <a:ext cx="3898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Display Department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4A397D-62F7-E43F-6165-7EDC5958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0" y="800100"/>
            <a:ext cx="8915359" cy="40439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AAE599-3224-7AAC-F570-DFEAB0DA0D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86771" y="5421723"/>
            <a:ext cx="3748829" cy="41413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A28C6C-9F2E-B968-F785-AAF3A4C0848A}"/>
              </a:ext>
            </a:extLst>
          </p:cNvPr>
          <p:cNvSpPr txBox="1"/>
          <p:nvPr/>
        </p:nvSpPr>
        <p:spPr>
          <a:xfrm>
            <a:off x="15773400" y="9889400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---Venkat Madhu Mohan</a:t>
            </a:r>
          </a:p>
        </p:txBody>
      </p:sp>
    </p:spTree>
    <p:extLst>
      <p:ext uri="{BB962C8B-B14F-4D97-AF65-F5344CB8AC3E}">
        <p14:creationId xmlns:p14="http://schemas.microsoft.com/office/powerpoint/2010/main" val="2898109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0C16C7AF-A729-491F-0576-0A0DE841A24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A04A06-AA2C-45E5-3736-5C7E7CDA8AA8}"/>
              </a:ext>
            </a:extLst>
          </p:cNvPr>
          <p:cNvSpPr txBox="1"/>
          <p:nvPr/>
        </p:nvSpPr>
        <p:spPr>
          <a:xfrm>
            <a:off x="7762568" y="114300"/>
            <a:ext cx="3057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Login as HOD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0CF925-921C-1000-11B9-D099F990D121}"/>
              </a:ext>
            </a:extLst>
          </p:cNvPr>
          <p:cNvSpPr txBox="1"/>
          <p:nvPr/>
        </p:nvSpPr>
        <p:spPr>
          <a:xfrm>
            <a:off x="304800" y="6093916"/>
            <a:ext cx="9753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latin typeface="Baskerville Old Face" panose="02020602080505020303" pitchFamily="18" charset="0"/>
              </a:rPr>
              <a:t>for item in items: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    print(f"&lt;option value='{item[0]}'&gt;{item[0]}-{item[1]}&lt;/option&gt;")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print("""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            &lt;/select&gt;&lt;</a:t>
            </a:r>
            <a:r>
              <a:rPr lang="en-IN" sz="2400" dirty="0" err="1">
                <a:latin typeface="Baskerville Old Face" panose="02020602080505020303" pitchFamily="18" charset="0"/>
              </a:rPr>
              <a:t>br</a:t>
            </a:r>
            <a:r>
              <a:rPr lang="en-IN" sz="2400" dirty="0">
                <a:latin typeface="Baskerville Old Face" panose="02020602080505020303" pitchFamily="18" charset="0"/>
              </a:rPr>
              <a:t>&gt;&lt;</a:t>
            </a:r>
            <a:r>
              <a:rPr lang="en-IN" sz="2400" dirty="0" err="1">
                <a:latin typeface="Baskerville Old Face" panose="02020602080505020303" pitchFamily="18" charset="0"/>
              </a:rPr>
              <a:t>br</a:t>
            </a:r>
            <a:r>
              <a:rPr lang="en-IN" sz="2400" dirty="0">
                <a:latin typeface="Baskerville Old Face" panose="02020602080505020303" pitchFamily="18" charset="0"/>
              </a:rPr>
              <a:t>&gt;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            &lt;label for="quantity"&gt;Quantity:&lt;/label&gt;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            &lt;input type="text" id="quantity" name="quantity" required&gt;&lt;</a:t>
            </a:r>
            <a:r>
              <a:rPr lang="en-IN" sz="2400" dirty="0" err="1">
                <a:latin typeface="Baskerville Old Face" panose="02020602080505020303" pitchFamily="18" charset="0"/>
              </a:rPr>
              <a:t>br</a:t>
            </a:r>
            <a:r>
              <a:rPr lang="en-IN" sz="2400" dirty="0">
                <a:latin typeface="Baskerville Old Face" panose="02020602080505020303" pitchFamily="18" charset="0"/>
              </a:rPr>
              <a:t>&gt;&lt;</a:t>
            </a:r>
            <a:r>
              <a:rPr lang="en-IN" sz="2400" dirty="0" err="1">
                <a:latin typeface="Baskerville Old Face" panose="02020602080505020303" pitchFamily="18" charset="0"/>
              </a:rPr>
              <a:t>br</a:t>
            </a:r>
            <a:r>
              <a:rPr lang="en-IN" sz="2400" dirty="0">
                <a:latin typeface="Baskerville Old Face" panose="02020602080505020303" pitchFamily="18" charset="0"/>
              </a:rPr>
              <a:t>&gt;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            &lt;button type="submit"&gt;Submit&lt;/button&gt;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        &lt;/form&gt;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    &lt;/div&gt;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    &lt;div class="table-container"&gt;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""")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EE79F0-AAB6-6322-B0FF-61729F667A2B}"/>
              </a:ext>
            </a:extLst>
          </p:cNvPr>
          <p:cNvSpPr txBox="1"/>
          <p:nvPr/>
        </p:nvSpPr>
        <p:spPr>
          <a:xfrm>
            <a:off x="9979742" y="8724900"/>
            <a:ext cx="8229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 err="1">
                <a:latin typeface="Baskerville Old Face" panose="02020602080505020303" pitchFamily="18" charset="0"/>
              </a:rPr>
              <a:t>cursor.execute</a:t>
            </a:r>
            <a:r>
              <a:rPr lang="en-IN" sz="2400" dirty="0">
                <a:latin typeface="Baskerville Old Face" panose="02020602080505020303" pitchFamily="18" charset="0"/>
              </a:rPr>
              <a:t>("SELECT </a:t>
            </a:r>
            <a:r>
              <a:rPr lang="en-IN" sz="2400" dirty="0" err="1">
                <a:latin typeface="Baskerville Old Face" panose="02020602080505020303" pitchFamily="18" charset="0"/>
              </a:rPr>
              <a:t>itemid</a:t>
            </a:r>
            <a:r>
              <a:rPr lang="en-IN" sz="2400" dirty="0">
                <a:latin typeface="Baskerville Old Face" panose="02020602080505020303" pitchFamily="18" charset="0"/>
              </a:rPr>
              <a:t>, </a:t>
            </a:r>
            <a:r>
              <a:rPr lang="en-IN" sz="2400" dirty="0" err="1">
                <a:latin typeface="Baskerville Old Face" panose="02020602080505020303" pitchFamily="18" charset="0"/>
              </a:rPr>
              <a:t>itemname</a:t>
            </a:r>
            <a:r>
              <a:rPr lang="en-IN" sz="2400" dirty="0">
                <a:latin typeface="Baskerville Old Face" panose="02020602080505020303" pitchFamily="18" charset="0"/>
              </a:rPr>
              <a:t> FROM </a:t>
            </a:r>
            <a:r>
              <a:rPr lang="en-IN" sz="2400" dirty="0" err="1">
                <a:latin typeface="Baskerville Old Face" panose="02020602080505020303" pitchFamily="18" charset="0"/>
              </a:rPr>
              <a:t>itemtable</a:t>
            </a:r>
            <a:r>
              <a:rPr lang="en-IN" sz="2400" dirty="0">
                <a:latin typeface="Baskerville Old Face" panose="02020602080505020303" pitchFamily="18" charset="0"/>
              </a:rPr>
              <a:t>")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items = </a:t>
            </a:r>
            <a:r>
              <a:rPr lang="en-IN" sz="2400" dirty="0" err="1">
                <a:latin typeface="Baskerville Old Face" panose="02020602080505020303" pitchFamily="18" charset="0"/>
              </a:rPr>
              <a:t>cursor.fetchall</a:t>
            </a:r>
            <a:r>
              <a:rPr lang="en-IN" sz="2400" dirty="0">
                <a:latin typeface="Baskerville Old Face" panose="02020602080505020303" pitchFamily="18" charset="0"/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989CF-2A61-6EE4-EEF7-F58A4C8D4E30}"/>
              </a:ext>
            </a:extLst>
          </p:cNvPr>
          <p:cNvSpPr txBox="1"/>
          <p:nvPr/>
        </p:nvSpPr>
        <p:spPr>
          <a:xfrm>
            <a:off x="16268700" y="9791700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</a:t>
            </a:r>
            <a:r>
              <a:rPr lang="en-IN" dirty="0">
                <a:solidFill>
                  <a:srgbClr val="000000"/>
                </a:solidFill>
                <a:latin typeface="Berlin Sans FB" panose="020E0602020502020306" pitchFamily="34" charset="0"/>
              </a:rPr>
              <a:t>Md Hafeez Khan</a:t>
            </a:r>
            <a:endParaRPr lang="en-IN" dirty="0">
              <a:latin typeface="Baskerville Old Face" panose="020206020805050203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43427D-AB5E-652D-73CF-52AA7F2611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5" b="4444"/>
          <a:stretch/>
        </p:blipFill>
        <p:spPr>
          <a:xfrm>
            <a:off x="3317557" y="800100"/>
            <a:ext cx="11770043" cy="53700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3780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4F098E6C-CCE6-E677-9A8D-EBFAB0C997B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EC7A3176-363D-ED8A-EE17-06917423E919}"/>
              </a:ext>
            </a:extLst>
          </p:cNvPr>
          <p:cNvSpPr/>
          <p:nvPr/>
        </p:nvSpPr>
        <p:spPr>
          <a:xfrm>
            <a:off x="703200" y="364200"/>
            <a:ext cx="1811400" cy="1731300"/>
          </a:xfrm>
          <a:prstGeom prst="flowChartConnector">
            <a:avLst/>
          </a:prstGeom>
          <a:blipFill>
            <a:blip r:embed="rId3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F888A5-8BE3-6AE7-6F92-928C1F48A1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04"/>
          <a:stretch/>
        </p:blipFill>
        <p:spPr>
          <a:xfrm>
            <a:off x="3507032" y="190500"/>
            <a:ext cx="5179768" cy="7010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049B46-6799-F5C4-0DCF-4FBD411DEF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97"/>
          <a:stretch/>
        </p:blipFill>
        <p:spPr>
          <a:xfrm>
            <a:off x="9829800" y="76200"/>
            <a:ext cx="6200446" cy="7124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67C74C-3488-612A-5C06-ABF05C75FB69}"/>
              </a:ext>
            </a:extLst>
          </p:cNvPr>
          <p:cNvSpPr txBox="1"/>
          <p:nvPr/>
        </p:nvSpPr>
        <p:spPr>
          <a:xfrm>
            <a:off x="3886200" y="8025705"/>
            <a:ext cx="98298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Baskerville Old Face" panose="02020602080505020303" pitchFamily="18" charset="0"/>
              </a:rPr>
              <a:t># Populate the dropdown with items</a:t>
            </a:r>
          </a:p>
          <a:p>
            <a:r>
              <a:rPr lang="en-IN" sz="2800" dirty="0">
                <a:latin typeface="Baskerville Old Face" panose="02020602080505020303" pitchFamily="18" charset="0"/>
              </a:rPr>
              <a:t>for item in items:</a:t>
            </a:r>
          </a:p>
          <a:p>
            <a:r>
              <a:rPr lang="en-IN" sz="2800" dirty="0">
                <a:latin typeface="Baskerville Old Face" panose="02020602080505020303" pitchFamily="18" charset="0"/>
              </a:rPr>
              <a:t>    print(f"&lt;option value='{item[0]}'&gt;{item[0]}-{item[1]}&lt;/option&gt;")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4F4A57-A01E-7EEF-E88A-0CFFC6A92EA6}"/>
              </a:ext>
            </a:extLst>
          </p:cNvPr>
          <p:cNvSpPr txBox="1"/>
          <p:nvPr/>
        </p:nvSpPr>
        <p:spPr>
          <a:xfrm>
            <a:off x="16268700" y="9791700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</a:t>
            </a:r>
            <a:r>
              <a:rPr lang="en-IN" dirty="0">
                <a:solidFill>
                  <a:srgbClr val="000000"/>
                </a:solidFill>
                <a:latin typeface="Berlin Sans FB" panose="020E0602020502020306" pitchFamily="34" charset="0"/>
              </a:rPr>
              <a:t>Md Hafeez Khan</a:t>
            </a:r>
            <a:endParaRPr lang="en-IN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51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531DA5-5C3F-2DA1-F67E-6BA1F933F4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9" b="-36"/>
          <a:stretch/>
        </p:blipFill>
        <p:spPr>
          <a:xfrm>
            <a:off x="4916" y="0"/>
            <a:ext cx="18283084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21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778200F5-B91E-1F57-76B9-3F9E0069FB1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926E2607-8A84-7400-5041-03E9B7240C7A}"/>
              </a:ext>
            </a:extLst>
          </p:cNvPr>
          <p:cNvSpPr/>
          <p:nvPr/>
        </p:nvSpPr>
        <p:spPr>
          <a:xfrm>
            <a:off x="703200" y="364200"/>
            <a:ext cx="1811400" cy="1731300"/>
          </a:xfrm>
          <a:prstGeom prst="flowChartConnector">
            <a:avLst/>
          </a:prstGeom>
          <a:blipFill>
            <a:blip r:embed="rId3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CC239E-BCAB-E364-B3A7-E854A39D87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49" t="3676" r="1761"/>
          <a:stretch/>
        </p:blipFill>
        <p:spPr>
          <a:xfrm>
            <a:off x="3124200" y="288000"/>
            <a:ext cx="3200400" cy="4550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486495-72A8-3F01-CCCA-668A9DB7F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800" y="647700"/>
            <a:ext cx="10459123" cy="381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A8FE0A-77F5-1547-4BB9-732BFE7085D1}"/>
              </a:ext>
            </a:extLst>
          </p:cNvPr>
          <p:cNvSpPr txBox="1"/>
          <p:nvPr/>
        </p:nvSpPr>
        <p:spPr>
          <a:xfrm>
            <a:off x="304800" y="4991100"/>
            <a:ext cx="177546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210" dirty="0">
                <a:latin typeface="Baskerville Old Face" panose="02020602080505020303" pitchFamily="18" charset="0"/>
              </a:rPr>
              <a:t> </a:t>
            </a:r>
            <a:r>
              <a:rPr lang="en-IN" sz="2210" dirty="0" err="1">
                <a:latin typeface="Baskerville Old Face" panose="02020602080505020303" pitchFamily="18" charset="0"/>
              </a:rPr>
              <a:t>cursor.execute</a:t>
            </a:r>
            <a:r>
              <a:rPr lang="en-IN" sz="2210" dirty="0">
                <a:latin typeface="Baskerville Old Face" panose="02020602080505020303" pitchFamily="18" charset="0"/>
              </a:rPr>
              <a:t>("INSERT INTO requirement (empid, </a:t>
            </a:r>
            <a:r>
              <a:rPr lang="en-IN" sz="2210" dirty="0" err="1">
                <a:latin typeface="Baskerville Old Face" panose="02020602080505020303" pitchFamily="18" charset="0"/>
              </a:rPr>
              <a:t>itemid</a:t>
            </a:r>
            <a:r>
              <a:rPr lang="en-IN" sz="2210" dirty="0">
                <a:latin typeface="Baskerville Old Face" panose="02020602080505020303" pitchFamily="18" charset="0"/>
              </a:rPr>
              <a:t>, quantity, </a:t>
            </a:r>
            <a:r>
              <a:rPr lang="en-IN" sz="2210" dirty="0" err="1">
                <a:latin typeface="Baskerville Old Face" panose="02020602080505020303" pitchFamily="18" charset="0"/>
              </a:rPr>
              <a:t>reqdate</a:t>
            </a:r>
            <a:r>
              <a:rPr lang="en-IN" sz="2210" dirty="0">
                <a:latin typeface="Baskerville Old Face" panose="02020602080505020303" pitchFamily="18" charset="0"/>
              </a:rPr>
              <a:t>, </a:t>
            </a:r>
            <a:r>
              <a:rPr lang="en-IN" sz="2210" dirty="0" err="1">
                <a:latin typeface="Baskerville Old Face" panose="02020602080505020303" pitchFamily="18" charset="0"/>
              </a:rPr>
              <a:t>reqmet</a:t>
            </a:r>
            <a:r>
              <a:rPr lang="en-IN" sz="2210" dirty="0">
                <a:latin typeface="Baskerville Old Face" panose="02020602080505020303" pitchFamily="18" charset="0"/>
              </a:rPr>
              <a:t>) VALUES (?, ?, ?, ?, ?)", (empid, </a:t>
            </a:r>
            <a:r>
              <a:rPr lang="en-IN" sz="2210" dirty="0" err="1">
                <a:latin typeface="Baskerville Old Face" panose="02020602080505020303" pitchFamily="18" charset="0"/>
              </a:rPr>
              <a:t>itemid</a:t>
            </a:r>
            <a:r>
              <a:rPr lang="en-IN" sz="2210" dirty="0">
                <a:latin typeface="Baskerville Old Face" panose="02020602080505020303" pitchFamily="18" charset="0"/>
              </a:rPr>
              <a:t>, quantity, </a:t>
            </a:r>
            <a:r>
              <a:rPr lang="en-IN" sz="2210" dirty="0" err="1">
                <a:latin typeface="Baskerville Old Face" panose="02020602080505020303" pitchFamily="18" charset="0"/>
              </a:rPr>
              <a:t>reqdate</a:t>
            </a:r>
            <a:r>
              <a:rPr lang="en-IN" sz="2210" dirty="0">
                <a:latin typeface="Baskerville Old Face" panose="02020602080505020303" pitchFamily="18" charset="0"/>
              </a:rPr>
              <a:t>, </a:t>
            </a:r>
            <a:r>
              <a:rPr lang="en-IN" sz="2210" dirty="0" err="1">
                <a:latin typeface="Baskerville Old Face" panose="02020602080505020303" pitchFamily="18" charset="0"/>
              </a:rPr>
              <a:t>reqmet</a:t>
            </a:r>
            <a:r>
              <a:rPr lang="en-IN" sz="2210" dirty="0">
                <a:latin typeface="Baskerville Old Face" panose="02020602080505020303" pitchFamily="18" charset="0"/>
              </a:rPr>
              <a:t>))</a:t>
            </a:r>
          </a:p>
          <a:p>
            <a:r>
              <a:rPr lang="en-IN" sz="2210" dirty="0">
                <a:latin typeface="Baskerville Old Face" panose="02020602080505020303" pitchFamily="18" charset="0"/>
              </a:rPr>
              <a:t>    </a:t>
            </a:r>
            <a:r>
              <a:rPr lang="en-IN" sz="2210" dirty="0" err="1">
                <a:latin typeface="Baskerville Old Face" panose="02020602080505020303" pitchFamily="18" charset="0"/>
              </a:rPr>
              <a:t>conn.commit</a:t>
            </a:r>
            <a:r>
              <a:rPr lang="en-IN" sz="2210" dirty="0">
                <a:latin typeface="Baskerville Old Face" panose="02020602080505020303" pitchFamily="18" charset="0"/>
              </a:rPr>
              <a:t>()</a:t>
            </a:r>
          </a:p>
          <a:p>
            <a:r>
              <a:rPr lang="en-IN" sz="2210" dirty="0">
                <a:latin typeface="Baskerville Old Face" panose="02020602080505020303" pitchFamily="18" charset="0"/>
              </a:rPr>
              <a:t>    print("&lt;p style='text-align: </a:t>
            </a:r>
            <a:r>
              <a:rPr lang="en-IN" sz="2210" dirty="0" err="1">
                <a:latin typeface="Baskerville Old Face" panose="02020602080505020303" pitchFamily="18" charset="0"/>
              </a:rPr>
              <a:t>center</a:t>
            </a:r>
            <a:r>
              <a:rPr lang="en-IN" sz="2210" dirty="0">
                <a:latin typeface="Baskerville Old Face" panose="02020602080505020303" pitchFamily="18" charset="0"/>
              </a:rPr>
              <a:t>; </a:t>
            </a:r>
            <a:r>
              <a:rPr lang="en-IN" sz="2210" dirty="0" err="1">
                <a:latin typeface="Baskerville Old Face" panose="02020602080505020303" pitchFamily="18" charset="0"/>
              </a:rPr>
              <a:t>color</a:t>
            </a:r>
            <a:r>
              <a:rPr lang="en-IN" sz="2210" dirty="0">
                <a:latin typeface="Baskerville Old Face" panose="02020602080505020303" pitchFamily="18" charset="0"/>
              </a:rPr>
              <a:t>: green;'&gt;Requirement sent successfully!&lt;/p&gt;")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EBA899-4956-2166-0B99-E802C1D05C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6101" y="6362700"/>
            <a:ext cx="11806699" cy="37131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A16C22-7884-8A84-0A70-F69DDAB42693}"/>
              </a:ext>
            </a:extLst>
          </p:cNvPr>
          <p:cNvSpPr txBox="1"/>
          <p:nvPr/>
        </p:nvSpPr>
        <p:spPr>
          <a:xfrm>
            <a:off x="16268700" y="9791700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</a:t>
            </a:r>
            <a:r>
              <a:rPr lang="en-IN" dirty="0">
                <a:solidFill>
                  <a:srgbClr val="000000"/>
                </a:solidFill>
                <a:latin typeface="Berlin Sans FB" panose="020E0602020502020306" pitchFamily="34" charset="0"/>
              </a:rPr>
              <a:t>Md Hafeez Khan</a:t>
            </a:r>
            <a:endParaRPr lang="en-IN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518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>
            <a:extLst>
              <a:ext uri="{FF2B5EF4-FFF2-40B4-BE49-F238E27FC236}">
                <a16:creationId xmlns:a16="http://schemas.microsoft.com/office/drawing/2014/main" id="{5CCB742B-D2B1-35F2-C82A-BE019C3EFFD2}"/>
              </a:ext>
            </a:extLst>
          </p:cNvPr>
          <p:cNvSpPr/>
          <p:nvPr/>
        </p:nvSpPr>
        <p:spPr>
          <a:xfrm>
            <a:off x="0" y="0"/>
            <a:ext cx="18288000" cy="103251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AF3BE-7F06-89E9-44CF-D7C671D6F0D9}"/>
              </a:ext>
            </a:extLst>
          </p:cNvPr>
          <p:cNvSpPr txBox="1">
            <a:spLocks/>
          </p:cNvSpPr>
          <p:nvPr/>
        </p:nvSpPr>
        <p:spPr>
          <a:xfrm>
            <a:off x="5257800" y="28268"/>
            <a:ext cx="2990141" cy="769006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Indent Form</a:t>
            </a: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416A4751-1949-3DDE-F627-B4E462DB43D5}"/>
              </a:ext>
            </a:extLst>
          </p:cNvPr>
          <p:cNvSpPr/>
          <p:nvPr/>
        </p:nvSpPr>
        <p:spPr>
          <a:xfrm>
            <a:off x="228600" y="342900"/>
            <a:ext cx="1811400" cy="1731300"/>
          </a:xfrm>
          <a:prstGeom prst="flowChartConnector">
            <a:avLst/>
          </a:prstGeom>
          <a:blipFill>
            <a:blip r:embed="rId3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972515-7ED8-7F1F-73F2-E58A16301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638" y="457200"/>
            <a:ext cx="9513323" cy="4305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104D7F-9FC2-0BBA-74C7-C697C34F5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5520" y="5372100"/>
            <a:ext cx="9565442" cy="419100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57634E3-44E5-3159-E457-E9A8E05C65C3}"/>
              </a:ext>
            </a:extLst>
          </p:cNvPr>
          <p:cNvSpPr txBox="1">
            <a:spLocks/>
          </p:cNvSpPr>
          <p:nvPr/>
        </p:nvSpPr>
        <p:spPr>
          <a:xfrm>
            <a:off x="323245" y="3386748"/>
            <a:ext cx="7985121" cy="301541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800" b="1" dirty="0">
                <a:latin typeface="Baskerville Old Face" panose="02020602080505020303" pitchFamily="18" charset="0"/>
              </a:rPr>
              <a:t>Checking the quantity left before indenting:</a:t>
            </a:r>
          </a:p>
          <a:p>
            <a:pPr marL="0" indent="0">
              <a:buNone/>
            </a:pPr>
            <a:r>
              <a:rPr lang="en-IN" sz="2800" dirty="0">
                <a:latin typeface="Baskerville Old Face" panose="02020602080505020303" pitchFamily="18" charset="0"/>
              </a:rPr>
              <a:t>Query to find the sum of quantity of item in </a:t>
            </a:r>
            <a:r>
              <a:rPr lang="en-IN" sz="2800" dirty="0" err="1">
                <a:latin typeface="Baskerville Old Face" panose="02020602080505020303" pitchFamily="18" charset="0"/>
              </a:rPr>
              <a:t>ivtable</a:t>
            </a:r>
            <a:r>
              <a:rPr lang="en-IN" sz="2800" dirty="0">
                <a:latin typeface="Baskerville Old Face" panose="02020602080505020303" pitchFamily="18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latin typeface="Baskerville Old Face" panose="02020602080505020303" pitchFamily="18" charset="0"/>
              </a:rPr>
              <a:t>	SELECT SUM(</a:t>
            </a:r>
            <a:r>
              <a:rPr lang="en-US" sz="2800" dirty="0" err="1">
                <a:latin typeface="Baskerville Old Face" panose="02020602080505020303" pitchFamily="18" charset="0"/>
              </a:rPr>
              <a:t>issuequantity</a:t>
            </a:r>
            <a:r>
              <a:rPr lang="en-US" sz="2800" dirty="0">
                <a:latin typeface="Baskerville Old Face" panose="02020602080505020303" pitchFamily="18" charset="0"/>
              </a:rPr>
              <a:t>) FROM </a:t>
            </a:r>
            <a:r>
              <a:rPr lang="en-US" sz="2800" dirty="0" err="1">
                <a:latin typeface="Baskerville Old Face" panose="02020602080505020303" pitchFamily="18" charset="0"/>
              </a:rPr>
              <a:t>ivtable</a:t>
            </a:r>
            <a:r>
              <a:rPr lang="en-US" sz="2800" dirty="0">
                <a:latin typeface="Baskerville Old Face" panose="02020602080505020303" pitchFamily="18" charset="0"/>
              </a:rPr>
              <a:t> WHERE </a:t>
            </a:r>
            <a:r>
              <a:rPr lang="en-US" sz="2800" dirty="0" err="1">
                <a:latin typeface="Baskerville Old Face" panose="02020602080505020303" pitchFamily="18" charset="0"/>
              </a:rPr>
              <a:t>itemid</a:t>
            </a:r>
            <a:r>
              <a:rPr lang="en-US" sz="2800" dirty="0">
                <a:latin typeface="Baskerville Old Face" panose="02020602080505020303" pitchFamily="18" charset="0"/>
              </a:rPr>
              <a:t>=</a:t>
            </a:r>
            <a:r>
              <a:rPr lang="en-US" sz="2800" dirty="0" err="1">
                <a:latin typeface="Baskerville Old Face" panose="02020602080505020303" pitchFamily="18" charset="0"/>
              </a:rPr>
              <a:t>itemid</a:t>
            </a:r>
            <a:endParaRPr lang="en-US" sz="2800" dirty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IN" sz="2800" dirty="0">
                <a:latin typeface="Baskerville Old Face" panose="02020602080505020303" pitchFamily="18" charset="0"/>
              </a:rPr>
              <a:t>“Quantity left= </a:t>
            </a:r>
            <a:r>
              <a:rPr lang="en-IN" sz="2800" dirty="0" err="1">
                <a:latin typeface="Baskerville Old Face" panose="02020602080505020303" pitchFamily="18" charset="0"/>
              </a:rPr>
              <a:t>quantitybought</a:t>
            </a:r>
            <a:r>
              <a:rPr lang="en-IN" sz="2800" dirty="0">
                <a:latin typeface="Baskerville Old Face" panose="02020602080505020303" pitchFamily="18" charset="0"/>
              </a:rPr>
              <a:t> - sum of issue quantity”</a:t>
            </a:r>
          </a:p>
          <a:p>
            <a:pPr marL="0" indent="0">
              <a:buNone/>
            </a:pPr>
            <a:endParaRPr lang="en-US" sz="2800" dirty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IN" sz="2800" dirty="0">
              <a:latin typeface="Baskerville Old Face" panose="020206020805050203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295AD2-C254-9989-DE4A-6B0BB984FDF1}"/>
              </a:ext>
            </a:extLst>
          </p:cNvPr>
          <p:cNvSpPr txBox="1"/>
          <p:nvPr/>
        </p:nvSpPr>
        <p:spPr>
          <a:xfrm>
            <a:off x="533400" y="6591300"/>
            <a:ext cx="64231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Baskerville Old Face" panose="02020602080505020303" pitchFamily="18" charset="0"/>
              </a:rPr>
              <a:t>It is redirected to:</a:t>
            </a:r>
          </a:p>
          <a:p>
            <a:pPr marL="342900" indent="-342900">
              <a:buAutoNum type="arabicPeriod"/>
            </a:pPr>
            <a:r>
              <a:rPr lang="en-IN" sz="2800" dirty="0">
                <a:latin typeface="Baskerville Old Face" panose="02020602080505020303" pitchFamily="18" charset="0"/>
              </a:rPr>
              <a:t>Issue Voucher </a:t>
            </a:r>
          </a:p>
          <a:p>
            <a:pPr marL="342900" indent="-342900">
              <a:buAutoNum type="arabicPeriod"/>
            </a:pPr>
            <a:r>
              <a:rPr lang="en-IN" sz="2800" dirty="0">
                <a:latin typeface="Baskerville Old Face" panose="02020602080505020303" pitchFamily="18" charset="0"/>
              </a:rPr>
              <a:t>Indent Form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46863F-DD73-BA59-E5E5-C9A87FD7A161}"/>
              </a:ext>
            </a:extLst>
          </p:cNvPr>
          <p:cNvSpPr txBox="1"/>
          <p:nvPr/>
        </p:nvSpPr>
        <p:spPr>
          <a:xfrm>
            <a:off x="16840200" y="980336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---Sai Charan</a:t>
            </a:r>
          </a:p>
        </p:txBody>
      </p:sp>
    </p:spTree>
    <p:extLst>
      <p:ext uri="{BB962C8B-B14F-4D97-AF65-F5344CB8AC3E}">
        <p14:creationId xmlns:p14="http://schemas.microsoft.com/office/powerpoint/2010/main" val="2924419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0BB8A0FD-972C-D7B9-AB75-B6D40CE63093}"/>
              </a:ext>
            </a:extLst>
          </p:cNvPr>
          <p:cNvSpPr/>
          <p:nvPr/>
        </p:nvSpPr>
        <p:spPr>
          <a:xfrm>
            <a:off x="0" y="0"/>
            <a:ext cx="18288000" cy="103251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2F18E36E-3E8B-2D53-9EAC-1E4E9B0B2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2773172"/>
            <a:ext cx="10235334" cy="442772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09F356C-0376-A464-199C-79D6D9593008}"/>
              </a:ext>
            </a:extLst>
          </p:cNvPr>
          <p:cNvSpPr txBox="1">
            <a:spLocks/>
          </p:cNvSpPr>
          <p:nvPr/>
        </p:nvSpPr>
        <p:spPr>
          <a:xfrm>
            <a:off x="3733800" y="19050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Submitting the Indent Form details</a:t>
            </a: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C8056371-25E1-51CE-48BD-5FDF9D603F42}"/>
              </a:ext>
            </a:extLst>
          </p:cNvPr>
          <p:cNvSpPr/>
          <p:nvPr/>
        </p:nvSpPr>
        <p:spPr>
          <a:xfrm>
            <a:off x="228600" y="342900"/>
            <a:ext cx="1811400" cy="1731300"/>
          </a:xfrm>
          <a:prstGeom prst="flowChartConnector">
            <a:avLst/>
          </a:prstGeom>
          <a:blipFill>
            <a:blip r:embed="rId4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F24EF9-B00F-8CBE-EF39-14B545A25362}"/>
              </a:ext>
            </a:extLst>
          </p:cNvPr>
          <p:cNvSpPr txBox="1"/>
          <p:nvPr/>
        </p:nvSpPr>
        <p:spPr>
          <a:xfrm>
            <a:off x="393337" y="2757698"/>
            <a:ext cx="15151463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Baskerville Old Face" panose="02020602080505020303" pitchFamily="18" charset="0"/>
              </a:rPr>
              <a:t>Generating a new indent number:</a:t>
            </a:r>
          </a:p>
          <a:p>
            <a:r>
              <a:rPr lang="en-IN" sz="2400" b="1" dirty="0">
                <a:latin typeface="Baskerville Old Face" panose="02020602080505020303" pitchFamily="18" charset="0"/>
              </a:rPr>
              <a:t>	</a:t>
            </a:r>
            <a:r>
              <a:rPr lang="en-US" sz="2400" dirty="0">
                <a:latin typeface="Baskerville Old Face" panose="02020602080505020303" pitchFamily="18" charset="0"/>
              </a:rPr>
              <a:t>def </a:t>
            </a:r>
            <a:r>
              <a:rPr lang="en-US" sz="2400" dirty="0" err="1">
                <a:latin typeface="Baskerville Old Face" panose="02020602080505020303" pitchFamily="18" charset="0"/>
              </a:rPr>
              <a:t>generate_new_indent_number</a:t>
            </a:r>
            <a:r>
              <a:rPr lang="en-US" sz="2400" dirty="0">
                <a:latin typeface="Baskerville Old Face" panose="02020602080505020303" pitchFamily="18" charset="0"/>
              </a:rPr>
              <a:t>():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   </a:t>
            </a:r>
            <a:r>
              <a:rPr lang="en-US" sz="2400" dirty="0" err="1">
                <a:latin typeface="Baskerville Old Face" panose="02020602080505020303" pitchFamily="18" charset="0"/>
              </a:rPr>
              <a:t>cursor.execute</a:t>
            </a:r>
            <a:r>
              <a:rPr lang="en-US" sz="2400" dirty="0">
                <a:latin typeface="Baskerville Old Face" panose="02020602080505020303" pitchFamily="18" charset="0"/>
              </a:rPr>
              <a:t>("SELECT </a:t>
            </a:r>
            <a:r>
              <a:rPr lang="en-US" sz="2400" dirty="0" err="1">
                <a:latin typeface="Baskerville Old Face" panose="02020602080505020303" pitchFamily="18" charset="0"/>
              </a:rPr>
              <a:t>indentno</a:t>
            </a:r>
            <a:r>
              <a:rPr lang="en-US" sz="2400" dirty="0">
                <a:latin typeface="Baskerville Old Face" panose="02020602080505020303" pitchFamily="18" charset="0"/>
              </a:rPr>
              <a:t> FROM </a:t>
            </a:r>
            <a:r>
              <a:rPr lang="en-US" sz="2400" dirty="0" err="1">
                <a:latin typeface="Baskerville Old Face" panose="02020602080505020303" pitchFamily="18" charset="0"/>
              </a:rPr>
              <a:t>indenttable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	ORDER BY </a:t>
            </a:r>
            <a:r>
              <a:rPr lang="en-US" sz="2400" dirty="0" err="1">
                <a:latin typeface="Baskerville Old Face" panose="02020602080505020303" pitchFamily="18" charset="0"/>
              </a:rPr>
              <a:t>indentno</a:t>
            </a:r>
            <a:r>
              <a:rPr lang="en-US" sz="2400" dirty="0">
                <a:latin typeface="Baskerville Old Face" panose="02020602080505020303" pitchFamily="18" charset="0"/>
              </a:rPr>
              <a:t> DESC LIMIT 1")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   </a:t>
            </a:r>
            <a:r>
              <a:rPr lang="en-US" sz="2400" dirty="0" err="1">
                <a:latin typeface="Baskerville Old Face" panose="02020602080505020303" pitchFamily="18" charset="0"/>
              </a:rPr>
              <a:t>last_in_number</a:t>
            </a:r>
            <a:r>
              <a:rPr lang="en-US" sz="2400" dirty="0">
                <a:latin typeface="Baskerville Old Face" panose="02020602080505020303" pitchFamily="18" charset="0"/>
              </a:rPr>
              <a:t> = </a:t>
            </a:r>
            <a:r>
              <a:rPr lang="en-US" sz="2400" dirty="0" err="1">
                <a:latin typeface="Baskerville Old Face" panose="02020602080505020303" pitchFamily="18" charset="0"/>
              </a:rPr>
              <a:t>cursor.fetchone</a:t>
            </a:r>
            <a:r>
              <a:rPr lang="en-US" sz="2400" dirty="0">
                <a:latin typeface="Baskerville Old Face" panose="02020602080505020303" pitchFamily="18" charset="0"/>
              </a:rPr>
              <a:t>()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   if </a:t>
            </a:r>
            <a:r>
              <a:rPr lang="en-US" sz="2400" dirty="0" err="1">
                <a:latin typeface="Baskerville Old Face" panose="02020602080505020303" pitchFamily="18" charset="0"/>
              </a:rPr>
              <a:t>last_in_number</a:t>
            </a:r>
            <a:r>
              <a:rPr lang="en-US" sz="2400" dirty="0">
                <a:latin typeface="Baskerville Old Face" panose="02020602080505020303" pitchFamily="18" charset="0"/>
              </a:rPr>
              <a:t>: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       </a:t>
            </a:r>
            <a:r>
              <a:rPr lang="en-US" sz="2400" dirty="0" err="1">
                <a:latin typeface="Baskerville Old Face" panose="02020602080505020303" pitchFamily="18" charset="0"/>
              </a:rPr>
              <a:t>last_in_number</a:t>
            </a:r>
            <a:r>
              <a:rPr lang="en-US" sz="2400" dirty="0">
                <a:latin typeface="Baskerville Old Face" panose="02020602080505020303" pitchFamily="18" charset="0"/>
              </a:rPr>
              <a:t> = </a:t>
            </a:r>
            <a:r>
              <a:rPr lang="en-US" sz="2400" dirty="0" err="1">
                <a:latin typeface="Baskerville Old Face" panose="02020602080505020303" pitchFamily="18" charset="0"/>
              </a:rPr>
              <a:t>last_in_number</a:t>
            </a:r>
            <a:r>
              <a:rPr lang="en-US" sz="2400" dirty="0">
                <a:latin typeface="Baskerville Old Face" panose="02020602080505020303" pitchFamily="18" charset="0"/>
              </a:rPr>
              <a:t>[0]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       </a:t>
            </a:r>
            <a:r>
              <a:rPr lang="en-US" sz="2400" dirty="0" err="1">
                <a:latin typeface="Baskerville Old Face" panose="02020602080505020303" pitchFamily="18" charset="0"/>
              </a:rPr>
              <a:t>last_digits</a:t>
            </a:r>
            <a:r>
              <a:rPr lang="en-US" sz="2400" dirty="0">
                <a:latin typeface="Baskerville Old Face" panose="02020602080505020303" pitchFamily="18" charset="0"/>
              </a:rPr>
              <a:t> = int(</a:t>
            </a:r>
            <a:r>
              <a:rPr lang="en-US" sz="2400" dirty="0" err="1">
                <a:latin typeface="Baskerville Old Face" panose="02020602080505020303" pitchFamily="18" charset="0"/>
              </a:rPr>
              <a:t>last_in_number.split</a:t>
            </a:r>
            <a:r>
              <a:rPr lang="en-US" sz="2400" dirty="0">
                <a:latin typeface="Baskerville Old Face" panose="02020602080505020303" pitchFamily="18" charset="0"/>
              </a:rPr>
              <a:t>("-")[1])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       </a:t>
            </a:r>
            <a:r>
              <a:rPr lang="en-US" sz="2400" dirty="0" err="1">
                <a:latin typeface="Baskerville Old Face" panose="02020602080505020303" pitchFamily="18" charset="0"/>
              </a:rPr>
              <a:t>new_digits</a:t>
            </a:r>
            <a:r>
              <a:rPr lang="en-US" sz="2400" dirty="0">
                <a:latin typeface="Baskerville Old Face" panose="02020602080505020303" pitchFamily="18" charset="0"/>
              </a:rPr>
              <a:t> = </a:t>
            </a:r>
            <a:r>
              <a:rPr lang="en-US" sz="2400" dirty="0" err="1">
                <a:latin typeface="Baskerville Old Face" panose="02020602080505020303" pitchFamily="18" charset="0"/>
              </a:rPr>
              <a:t>last_digits</a:t>
            </a:r>
            <a:r>
              <a:rPr lang="en-US" sz="2400" dirty="0">
                <a:latin typeface="Baskerville Old Face" panose="02020602080505020303" pitchFamily="18" charset="0"/>
              </a:rPr>
              <a:t> + 1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       </a:t>
            </a:r>
            <a:r>
              <a:rPr lang="en-US" sz="2400" dirty="0" err="1">
                <a:latin typeface="Baskerville Old Face" panose="02020602080505020303" pitchFamily="18" charset="0"/>
              </a:rPr>
              <a:t>new_in_number</a:t>
            </a:r>
            <a:r>
              <a:rPr lang="en-US" sz="2400" dirty="0">
                <a:latin typeface="Baskerville Old Face" panose="02020602080505020303" pitchFamily="18" charset="0"/>
              </a:rPr>
              <a:t> = "IN-{0:03d}-2024".format(</a:t>
            </a:r>
            <a:r>
              <a:rPr lang="en-US" sz="2400" dirty="0" err="1">
                <a:latin typeface="Baskerville Old Face" panose="02020602080505020303" pitchFamily="18" charset="0"/>
              </a:rPr>
              <a:t>new_digits</a:t>
            </a:r>
            <a:r>
              <a:rPr lang="en-US" sz="2400" dirty="0">
                <a:latin typeface="Baskerville Old Face" panose="02020602080505020303" pitchFamily="18" charset="0"/>
              </a:rPr>
              <a:t>)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   else: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       </a:t>
            </a:r>
            <a:r>
              <a:rPr lang="en-US" sz="2400" dirty="0" err="1">
                <a:latin typeface="Baskerville Old Face" panose="02020602080505020303" pitchFamily="18" charset="0"/>
              </a:rPr>
              <a:t>new_in_number</a:t>
            </a:r>
            <a:r>
              <a:rPr lang="en-US" sz="2400" dirty="0">
                <a:latin typeface="Baskerville Old Face" panose="02020602080505020303" pitchFamily="18" charset="0"/>
              </a:rPr>
              <a:t> = "IN-001-2024"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   return </a:t>
            </a:r>
            <a:r>
              <a:rPr lang="en-US" sz="2400" dirty="0" err="1">
                <a:latin typeface="Baskerville Old Face" panose="02020602080505020303" pitchFamily="18" charset="0"/>
              </a:rPr>
              <a:t>new_in_number</a:t>
            </a:r>
            <a:endParaRPr lang="en-IN" sz="2400" dirty="0">
              <a:latin typeface="Baskerville Old Face" panose="02020602080505020303" pitchFamily="18" charset="0"/>
            </a:endParaRPr>
          </a:p>
          <a:p>
            <a:r>
              <a:rPr lang="en-IN" sz="2400" b="1" dirty="0">
                <a:latin typeface="Baskerville Old Face" panose="02020602080505020303" pitchFamily="18" charset="0"/>
              </a:rPr>
              <a:t>Inserting the details into indent form into indent table:</a:t>
            </a:r>
          </a:p>
          <a:p>
            <a:r>
              <a:rPr lang="en-IN" sz="2400" b="1" dirty="0">
                <a:latin typeface="Baskerville Old Face" panose="02020602080505020303" pitchFamily="18" charset="0"/>
              </a:rPr>
              <a:t>	</a:t>
            </a:r>
            <a:r>
              <a:rPr lang="en-US" sz="2400" dirty="0">
                <a:latin typeface="Baskerville Old Face" panose="02020602080505020303" pitchFamily="18" charset="0"/>
              </a:rPr>
              <a:t>“INSERT INTO </a:t>
            </a:r>
            <a:r>
              <a:rPr lang="en-US" sz="2400" dirty="0" err="1">
                <a:latin typeface="Baskerville Old Face" panose="02020602080505020303" pitchFamily="18" charset="0"/>
              </a:rPr>
              <a:t>indenttable</a:t>
            </a:r>
            <a:r>
              <a:rPr lang="en-US" sz="2400" dirty="0">
                <a:latin typeface="Baskerville Old Face" panose="02020602080505020303" pitchFamily="18" charset="0"/>
              </a:rPr>
              <a:t> (</a:t>
            </a:r>
            <a:r>
              <a:rPr lang="en-US" sz="2400" dirty="0" err="1">
                <a:latin typeface="Baskerville Old Face" panose="02020602080505020303" pitchFamily="18" charset="0"/>
              </a:rPr>
              <a:t>indentno</a:t>
            </a:r>
            <a:r>
              <a:rPr lang="en-US" sz="2400" dirty="0">
                <a:latin typeface="Baskerville Old Face" panose="02020602080505020303" pitchFamily="18" charset="0"/>
              </a:rPr>
              <a:t>, </a:t>
            </a:r>
            <a:r>
              <a:rPr lang="en-US" sz="2400" dirty="0" err="1">
                <a:latin typeface="Baskerville Old Face" panose="02020602080505020303" pitchFamily="18" charset="0"/>
              </a:rPr>
              <a:t>itemid</a:t>
            </a:r>
            <a:r>
              <a:rPr lang="en-US" sz="2400" dirty="0">
                <a:latin typeface="Baskerville Old Face" panose="02020602080505020303" pitchFamily="18" charset="0"/>
              </a:rPr>
              <a:t>, </a:t>
            </a:r>
            <a:r>
              <a:rPr lang="en-US" sz="2400" dirty="0" err="1">
                <a:latin typeface="Baskerville Old Face" panose="02020602080505020303" pitchFamily="18" charset="0"/>
              </a:rPr>
              <a:t>supid</a:t>
            </a:r>
            <a:r>
              <a:rPr lang="en-US" sz="2400" dirty="0">
                <a:latin typeface="Baskerville Old Face" panose="02020602080505020303" pitchFamily="18" charset="0"/>
              </a:rPr>
              <a:t>, quantity, approval) VALUES (?, ?, ?, ?, ?)",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                      (</a:t>
            </a:r>
            <a:r>
              <a:rPr lang="en-US" sz="2400" dirty="0" err="1">
                <a:latin typeface="Baskerville Old Face" panose="02020602080505020303" pitchFamily="18" charset="0"/>
              </a:rPr>
              <a:t>new_indent_number</a:t>
            </a:r>
            <a:r>
              <a:rPr lang="en-US" sz="2400" dirty="0">
                <a:latin typeface="Baskerville Old Face" panose="02020602080505020303" pitchFamily="18" charset="0"/>
              </a:rPr>
              <a:t>, </a:t>
            </a:r>
            <a:r>
              <a:rPr lang="en-US" sz="2400" dirty="0" err="1">
                <a:latin typeface="Baskerville Old Face" panose="02020602080505020303" pitchFamily="18" charset="0"/>
              </a:rPr>
              <a:t>itemid</a:t>
            </a:r>
            <a:r>
              <a:rPr lang="en-US" sz="2400" dirty="0">
                <a:latin typeface="Baskerville Old Face" panose="02020602080505020303" pitchFamily="18" charset="0"/>
              </a:rPr>
              <a:t>, supplier, quantity, 0)</a:t>
            </a:r>
          </a:p>
          <a:p>
            <a:endParaRPr lang="en-US" sz="2400" dirty="0">
              <a:latin typeface="Baskerville Old Face" panose="02020602080505020303" pitchFamily="18" charset="0"/>
            </a:endParaRPr>
          </a:p>
          <a:p>
            <a:r>
              <a:rPr lang="en-US" sz="2400" b="1" dirty="0">
                <a:latin typeface="Baskerville Old Face" panose="02020602080505020303" pitchFamily="18" charset="0"/>
              </a:rPr>
              <a:t>Click submit--------&gt;</a:t>
            </a:r>
          </a:p>
          <a:p>
            <a:endParaRPr lang="en-IN" sz="2400" dirty="0">
              <a:latin typeface="Baskerville Old Face" panose="020206020805050203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1F17B0-020B-095C-335C-3AAD897C5A31}"/>
              </a:ext>
            </a:extLst>
          </p:cNvPr>
          <p:cNvSpPr txBox="1"/>
          <p:nvPr/>
        </p:nvSpPr>
        <p:spPr>
          <a:xfrm>
            <a:off x="16840200" y="980336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---Sai Charan</a:t>
            </a:r>
          </a:p>
        </p:txBody>
      </p:sp>
    </p:spTree>
    <p:extLst>
      <p:ext uri="{BB962C8B-B14F-4D97-AF65-F5344CB8AC3E}">
        <p14:creationId xmlns:p14="http://schemas.microsoft.com/office/powerpoint/2010/main" val="1232165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491FA4B5-1A07-6059-9D5E-9A71EA9CAC0C}"/>
              </a:ext>
            </a:extLst>
          </p:cNvPr>
          <p:cNvSpPr/>
          <p:nvPr/>
        </p:nvSpPr>
        <p:spPr>
          <a:xfrm>
            <a:off x="0" y="0"/>
            <a:ext cx="18288000" cy="103251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96A794-8EA9-33E8-4139-C91B43139F4D}"/>
              </a:ext>
            </a:extLst>
          </p:cNvPr>
          <p:cNvSpPr txBox="1">
            <a:spLocks/>
          </p:cNvSpPr>
          <p:nvPr/>
        </p:nvSpPr>
        <p:spPr>
          <a:xfrm>
            <a:off x="4495800" y="41910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Displaying the Indent Form</a:t>
            </a: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779F7A4B-69AD-74D3-EA83-3E278CBEBEAC}"/>
              </a:ext>
            </a:extLst>
          </p:cNvPr>
          <p:cNvSpPr/>
          <p:nvPr/>
        </p:nvSpPr>
        <p:spPr>
          <a:xfrm>
            <a:off x="228600" y="342900"/>
            <a:ext cx="1811400" cy="1731300"/>
          </a:xfrm>
          <a:prstGeom prst="flowChartConnector">
            <a:avLst/>
          </a:prstGeom>
          <a:blipFill>
            <a:blip r:embed="rId3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B8CBE5B-C65D-D76A-DAD8-45C39EFDB1BA}"/>
              </a:ext>
            </a:extLst>
          </p:cNvPr>
          <p:cNvSpPr txBox="1">
            <a:spLocks/>
          </p:cNvSpPr>
          <p:nvPr/>
        </p:nvSpPr>
        <p:spPr>
          <a:xfrm>
            <a:off x="4191000" y="1790700"/>
            <a:ext cx="10515600" cy="743267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b="1" dirty="0">
                <a:latin typeface="Baskerville Old Face" panose="02020602080505020303" pitchFamily="18" charset="0"/>
              </a:rPr>
              <a:t>Steps:</a:t>
            </a:r>
          </a:p>
          <a:p>
            <a:pPr lvl="1"/>
            <a:r>
              <a:rPr lang="en-IN" sz="2400" dirty="0">
                <a:latin typeface="Baskerville Old Face" panose="02020602080505020303" pitchFamily="18" charset="0"/>
              </a:rPr>
              <a:t>Fetch details from indent table:</a:t>
            </a:r>
          </a:p>
          <a:p>
            <a:pPr marL="457200" lvl="1" indent="0">
              <a:buFont typeface="Arial" pitchFamily="34" charset="0"/>
              <a:buNone/>
            </a:pPr>
            <a:r>
              <a:rPr lang="en-IN" sz="2400" dirty="0">
                <a:latin typeface="Baskerville Old Face" panose="02020602080505020303" pitchFamily="18" charset="0"/>
              </a:rPr>
              <a:t>	def </a:t>
            </a:r>
            <a:r>
              <a:rPr lang="en-IN" sz="2400" dirty="0" err="1">
                <a:latin typeface="Baskerville Old Face" panose="02020602080505020303" pitchFamily="18" charset="0"/>
              </a:rPr>
              <a:t>get_largest_indent_number</a:t>
            </a:r>
            <a:r>
              <a:rPr lang="en-IN" sz="2400" dirty="0">
                <a:latin typeface="Baskerville Old Face" panose="02020602080505020303" pitchFamily="18" charset="0"/>
              </a:rPr>
              <a:t>(cursor):</a:t>
            </a:r>
          </a:p>
          <a:p>
            <a:pPr marL="457200" lvl="1" indent="0">
              <a:buFont typeface="Arial" pitchFamily="34" charset="0"/>
              <a:buNone/>
            </a:pPr>
            <a:r>
              <a:rPr lang="en-IN" sz="2400" dirty="0">
                <a:latin typeface="Baskerville Old Face" panose="02020602080505020303" pitchFamily="18" charset="0"/>
              </a:rPr>
              <a:t>    </a:t>
            </a:r>
            <a:r>
              <a:rPr lang="en-IN" sz="2400" dirty="0" err="1">
                <a:latin typeface="Baskerville Old Face" panose="02020602080505020303" pitchFamily="18" charset="0"/>
              </a:rPr>
              <a:t>cursor.execute</a:t>
            </a:r>
            <a:r>
              <a:rPr lang="en-IN" sz="2400" dirty="0">
                <a:latin typeface="Baskerville Old Face" panose="02020602080505020303" pitchFamily="18" charset="0"/>
              </a:rPr>
              <a:t>("SELECT </a:t>
            </a:r>
            <a:r>
              <a:rPr lang="en-IN" sz="2400" dirty="0" err="1">
                <a:latin typeface="Baskerville Old Face" panose="02020602080505020303" pitchFamily="18" charset="0"/>
              </a:rPr>
              <a:t>indentno</a:t>
            </a:r>
            <a:r>
              <a:rPr lang="en-IN" sz="2400" dirty="0">
                <a:latin typeface="Baskerville Old Face" panose="02020602080505020303" pitchFamily="18" charset="0"/>
              </a:rPr>
              <a:t> FROM </a:t>
            </a:r>
            <a:r>
              <a:rPr lang="en-IN" sz="2400" dirty="0" err="1">
                <a:latin typeface="Baskerville Old Face" panose="02020602080505020303" pitchFamily="18" charset="0"/>
              </a:rPr>
              <a:t>indenttable</a:t>
            </a:r>
            <a:r>
              <a:rPr lang="en-IN" sz="2400" dirty="0">
                <a:latin typeface="Baskerville Old Face" panose="02020602080505020303" pitchFamily="18" charset="0"/>
              </a:rPr>
              <a:t>")</a:t>
            </a:r>
          </a:p>
          <a:p>
            <a:pPr marL="457200" lvl="1" indent="0">
              <a:buFont typeface="Arial" pitchFamily="34" charset="0"/>
              <a:buNone/>
            </a:pPr>
            <a:r>
              <a:rPr lang="en-IN" sz="2400" dirty="0">
                <a:latin typeface="Baskerville Old Face" panose="02020602080505020303" pitchFamily="18" charset="0"/>
              </a:rPr>
              <a:t>    </a:t>
            </a:r>
            <a:r>
              <a:rPr lang="en-IN" sz="2400" dirty="0" err="1">
                <a:latin typeface="Baskerville Old Face" panose="02020602080505020303" pitchFamily="18" charset="0"/>
              </a:rPr>
              <a:t>indent_numbers</a:t>
            </a:r>
            <a:r>
              <a:rPr lang="en-IN" sz="2400" dirty="0">
                <a:latin typeface="Baskerville Old Face" panose="02020602080505020303" pitchFamily="18" charset="0"/>
              </a:rPr>
              <a:t> = </a:t>
            </a:r>
            <a:r>
              <a:rPr lang="en-IN" sz="2400" dirty="0" err="1">
                <a:latin typeface="Baskerville Old Face" panose="02020602080505020303" pitchFamily="18" charset="0"/>
              </a:rPr>
              <a:t>cursor.fetchall</a:t>
            </a:r>
            <a:r>
              <a:rPr lang="en-IN" sz="2400" dirty="0">
                <a:latin typeface="Baskerville Old Face" panose="02020602080505020303" pitchFamily="18" charset="0"/>
              </a:rPr>
              <a:t>()</a:t>
            </a:r>
          </a:p>
          <a:p>
            <a:pPr marL="457200" lvl="1" indent="0">
              <a:buFont typeface="Arial" pitchFamily="34" charset="0"/>
              <a:buNone/>
            </a:pPr>
            <a:r>
              <a:rPr lang="en-IN" sz="2400" dirty="0">
                <a:latin typeface="Baskerville Old Face" panose="02020602080505020303" pitchFamily="18" charset="0"/>
              </a:rPr>
              <a:t>    </a:t>
            </a:r>
            <a:r>
              <a:rPr lang="en-IN" sz="2400" dirty="0" err="1">
                <a:latin typeface="Baskerville Old Face" panose="02020602080505020303" pitchFamily="18" charset="0"/>
              </a:rPr>
              <a:t>largest_indent</a:t>
            </a:r>
            <a:r>
              <a:rPr lang="en-IN" sz="2400" dirty="0">
                <a:latin typeface="Baskerville Old Face" panose="02020602080505020303" pitchFamily="18" charset="0"/>
              </a:rPr>
              <a:t> = max(</a:t>
            </a:r>
            <a:r>
              <a:rPr lang="en-IN" sz="2400" dirty="0" err="1">
                <a:latin typeface="Baskerville Old Face" panose="02020602080505020303" pitchFamily="18" charset="0"/>
              </a:rPr>
              <a:t>indent_numbers</a:t>
            </a:r>
            <a:r>
              <a:rPr lang="en-IN" sz="2400" dirty="0">
                <a:latin typeface="Baskerville Old Face" panose="02020602080505020303" pitchFamily="18" charset="0"/>
              </a:rPr>
              <a:t>, key=lambda x: int(</a:t>
            </a:r>
            <a:r>
              <a:rPr lang="en-IN" sz="2400" dirty="0" err="1">
                <a:latin typeface="Baskerville Old Face" panose="02020602080505020303" pitchFamily="18" charset="0"/>
              </a:rPr>
              <a:t>re.search</a:t>
            </a:r>
            <a:r>
              <a:rPr lang="en-IN" sz="2400" dirty="0">
                <a:latin typeface="Baskerville Old Face" panose="02020602080505020303" pitchFamily="18" charset="0"/>
              </a:rPr>
              <a:t>(</a:t>
            </a:r>
            <a:r>
              <a:rPr lang="en-IN" sz="2400" dirty="0" err="1">
                <a:latin typeface="Baskerville Old Face" panose="02020602080505020303" pitchFamily="18" charset="0"/>
              </a:rPr>
              <a:t>r'IN</a:t>
            </a:r>
            <a:r>
              <a:rPr lang="en-IN" sz="2400" dirty="0">
                <a:latin typeface="Baskerville Old Face" panose="02020602080505020303" pitchFamily="18" charset="0"/>
              </a:rPr>
              <a:t>-(\d+)-2024', x[0]).group(1)))</a:t>
            </a:r>
          </a:p>
          <a:p>
            <a:pPr marL="457200" lvl="1" indent="0">
              <a:buFont typeface="Arial" pitchFamily="34" charset="0"/>
              <a:buNone/>
            </a:pPr>
            <a:r>
              <a:rPr lang="en-IN" sz="2400" dirty="0">
                <a:latin typeface="Baskerville Old Face" panose="02020602080505020303" pitchFamily="18" charset="0"/>
              </a:rPr>
              <a:t>    return </a:t>
            </a:r>
            <a:r>
              <a:rPr lang="en-IN" sz="2400" dirty="0" err="1">
                <a:latin typeface="Baskerville Old Face" panose="02020602080505020303" pitchFamily="18" charset="0"/>
              </a:rPr>
              <a:t>largest_indent</a:t>
            </a:r>
            <a:r>
              <a:rPr lang="en-IN" sz="2400" dirty="0">
                <a:latin typeface="Baskerville Old Face" panose="02020602080505020303" pitchFamily="18" charset="0"/>
              </a:rPr>
              <a:t>[0]</a:t>
            </a:r>
          </a:p>
          <a:p>
            <a:pPr marL="457200" lvl="1" indent="0">
              <a:buFont typeface="Arial" pitchFamily="34" charset="0"/>
              <a:buNone/>
            </a:pPr>
            <a:endParaRPr lang="en-IN" sz="2400" dirty="0">
              <a:latin typeface="Baskerville Old Face" panose="02020602080505020303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r>
              <a:rPr lang="en-IN" sz="2400" dirty="0">
                <a:latin typeface="Baskerville Old Face" panose="02020602080505020303" pitchFamily="18" charset="0"/>
              </a:rPr>
              <a:t># Fetch the largest indent number</a:t>
            </a:r>
          </a:p>
          <a:p>
            <a:pPr marL="457200" lvl="1" indent="0">
              <a:buFont typeface="Arial" pitchFamily="34" charset="0"/>
              <a:buNone/>
            </a:pPr>
            <a:r>
              <a:rPr lang="en-IN" sz="2400" dirty="0" err="1">
                <a:latin typeface="Baskerville Old Face" panose="02020602080505020303" pitchFamily="18" charset="0"/>
              </a:rPr>
              <a:t>largest_indent_number</a:t>
            </a:r>
            <a:r>
              <a:rPr lang="en-IN" sz="2400" dirty="0">
                <a:latin typeface="Baskerville Old Face" panose="02020602080505020303" pitchFamily="18" charset="0"/>
              </a:rPr>
              <a:t> = </a:t>
            </a:r>
            <a:r>
              <a:rPr lang="en-IN" sz="2400" dirty="0" err="1">
                <a:latin typeface="Baskerville Old Face" panose="02020602080505020303" pitchFamily="18" charset="0"/>
              </a:rPr>
              <a:t>get_largest_indent_number</a:t>
            </a:r>
            <a:r>
              <a:rPr lang="en-IN" sz="2400" dirty="0">
                <a:latin typeface="Baskerville Old Face" panose="02020602080505020303" pitchFamily="18" charset="0"/>
              </a:rPr>
              <a:t>(cursor)</a:t>
            </a:r>
          </a:p>
          <a:p>
            <a:pPr marL="457200" lvl="1" indent="0">
              <a:buFont typeface="Arial" pitchFamily="34" charset="0"/>
              <a:buNone/>
            </a:pPr>
            <a:endParaRPr lang="en-IN" sz="2400" dirty="0">
              <a:latin typeface="Baskerville Old Face" panose="02020602080505020303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r>
              <a:rPr lang="en-IN" sz="2400" dirty="0">
                <a:latin typeface="Baskerville Old Face" panose="02020602080505020303" pitchFamily="18" charset="0"/>
              </a:rPr>
              <a:t># Fetch the details of the indent with the largest indent number</a:t>
            </a:r>
          </a:p>
          <a:p>
            <a:pPr marL="457200" lvl="1" indent="0">
              <a:buFont typeface="Arial" pitchFamily="34" charset="0"/>
              <a:buNone/>
            </a:pPr>
            <a:r>
              <a:rPr lang="en-IN" sz="2400" dirty="0" err="1">
                <a:latin typeface="Baskerville Old Face" panose="02020602080505020303" pitchFamily="18" charset="0"/>
              </a:rPr>
              <a:t>cursor.execute</a:t>
            </a:r>
            <a:r>
              <a:rPr lang="en-IN" sz="2400" dirty="0">
                <a:latin typeface="Baskerville Old Face" panose="02020602080505020303" pitchFamily="18" charset="0"/>
              </a:rPr>
              <a:t>("SELECT * FROM </a:t>
            </a:r>
            <a:r>
              <a:rPr lang="en-IN" sz="2400" dirty="0" err="1">
                <a:latin typeface="Baskerville Old Face" panose="02020602080505020303" pitchFamily="18" charset="0"/>
              </a:rPr>
              <a:t>indenttable</a:t>
            </a:r>
            <a:r>
              <a:rPr lang="en-IN" sz="2400" dirty="0">
                <a:latin typeface="Baskerville Old Face" panose="02020602080505020303" pitchFamily="18" charset="0"/>
              </a:rPr>
              <a:t> WHERE </a:t>
            </a:r>
            <a:r>
              <a:rPr lang="en-IN" sz="2400" dirty="0" err="1">
                <a:latin typeface="Baskerville Old Face" panose="02020602080505020303" pitchFamily="18" charset="0"/>
              </a:rPr>
              <a:t>indentno</a:t>
            </a:r>
            <a:r>
              <a:rPr lang="en-IN" sz="2400" dirty="0">
                <a:latin typeface="Baskerville Old Face" panose="02020602080505020303" pitchFamily="18" charset="0"/>
              </a:rPr>
              <a:t>=?", (</a:t>
            </a:r>
            <a:r>
              <a:rPr lang="en-IN" sz="2400" dirty="0" err="1">
                <a:latin typeface="Baskerville Old Face" panose="02020602080505020303" pitchFamily="18" charset="0"/>
              </a:rPr>
              <a:t>largest_indent_number</a:t>
            </a:r>
            <a:r>
              <a:rPr lang="en-IN" sz="2400" dirty="0">
                <a:latin typeface="Baskerville Old Face" panose="02020602080505020303" pitchFamily="18" charset="0"/>
              </a:rPr>
              <a:t>,))</a:t>
            </a:r>
          </a:p>
          <a:p>
            <a:pPr marL="457200" lvl="1" indent="0">
              <a:buFont typeface="Arial" pitchFamily="34" charset="0"/>
              <a:buNone/>
            </a:pPr>
            <a:r>
              <a:rPr lang="en-IN" sz="2400" dirty="0" err="1">
                <a:latin typeface="Baskerville Old Face" panose="02020602080505020303" pitchFamily="18" charset="0"/>
              </a:rPr>
              <a:t>indent_data</a:t>
            </a:r>
            <a:r>
              <a:rPr lang="en-IN" sz="2400" dirty="0">
                <a:latin typeface="Baskerville Old Face" panose="02020602080505020303" pitchFamily="18" charset="0"/>
              </a:rPr>
              <a:t> = </a:t>
            </a:r>
            <a:r>
              <a:rPr lang="en-IN" sz="2400" dirty="0" err="1">
                <a:latin typeface="Baskerville Old Face" panose="02020602080505020303" pitchFamily="18" charset="0"/>
              </a:rPr>
              <a:t>cursor.fetchall</a:t>
            </a:r>
            <a:r>
              <a:rPr lang="en-IN" sz="2400" dirty="0">
                <a:latin typeface="Baskerville Old Face" panose="02020602080505020303" pitchFamily="18" charset="0"/>
              </a:rPr>
              <a:t>()</a:t>
            </a:r>
          </a:p>
          <a:p>
            <a:pPr lvl="1"/>
            <a:r>
              <a:rPr lang="en-IN" sz="2400" dirty="0">
                <a:latin typeface="Baskerville Old Face" panose="02020602080505020303" pitchFamily="18" charset="0"/>
              </a:rPr>
              <a:t>Print the details of the item in INDENT FORM</a:t>
            </a:r>
          </a:p>
          <a:p>
            <a:pPr marL="914400" lvl="2" indent="0">
              <a:buFont typeface="Arial" pitchFamily="34" charset="0"/>
              <a:buNone/>
            </a:pPr>
            <a:endParaRPr lang="en-IN" dirty="0">
              <a:latin typeface="Baskerville Old Face" panose="020206020805050203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EA4604-215D-726D-73E1-4FC9CD4A497C}"/>
              </a:ext>
            </a:extLst>
          </p:cNvPr>
          <p:cNvSpPr txBox="1"/>
          <p:nvPr/>
        </p:nvSpPr>
        <p:spPr>
          <a:xfrm>
            <a:off x="16840200" y="980336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---Sai Charan</a:t>
            </a:r>
          </a:p>
        </p:txBody>
      </p:sp>
    </p:spTree>
    <p:extLst>
      <p:ext uri="{BB962C8B-B14F-4D97-AF65-F5344CB8AC3E}">
        <p14:creationId xmlns:p14="http://schemas.microsoft.com/office/powerpoint/2010/main" val="3907824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">
            <a:extLst>
              <a:ext uri="{FF2B5EF4-FFF2-40B4-BE49-F238E27FC236}">
                <a16:creationId xmlns:a16="http://schemas.microsoft.com/office/drawing/2014/main" id="{F48E389B-5DB4-18C0-ED14-98515C8E68F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C13F3FE2-8974-0632-BD98-636095280185}"/>
              </a:ext>
            </a:extLst>
          </p:cNvPr>
          <p:cNvSpPr/>
          <p:nvPr/>
        </p:nvSpPr>
        <p:spPr>
          <a:xfrm>
            <a:off x="703200" y="364200"/>
            <a:ext cx="1811400" cy="1731300"/>
          </a:xfrm>
          <a:prstGeom prst="flowChartConnector">
            <a:avLst/>
          </a:prstGeom>
          <a:blipFill>
            <a:blip r:embed="rId3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DBFBB2-8A78-935A-72FC-54798B683831}"/>
              </a:ext>
            </a:extLst>
          </p:cNvPr>
          <p:cNvSpPr txBox="1"/>
          <p:nvPr/>
        </p:nvSpPr>
        <p:spPr>
          <a:xfrm>
            <a:off x="2362200" y="2258080"/>
            <a:ext cx="2658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ITEM</a:t>
            </a:r>
            <a:r>
              <a:rPr 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 </a:t>
            </a:r>
            <a:r>
              <a:rPr lang="en-US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TABLE</a:t>
            </a:r>
            <a:endParaRPr lang="en-IN" sz="2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0190C4-92FF-6083-BBD9-4175B67D9E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46" y="3714810"/>
            <a:ext cx="6761154" cy="20382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EABD05-BF5B-ED27-8F6E-B69E275FD743}"/>
              </a:ext>
            </a:extLst>
          </p:cNvPr>
          <p:cNvSpPr txBox="1"/>
          <p:nvPr/>
        </p:nvSpPr>
        <p:spPr>
          <a:xfrm>
            <a:off x="5485617" y="2411968"/>
            <a:ext cx="1753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skerville Old Face" panose="02020602080505020303" pitchFamily="18" charset="0"/>
              </a:rPr>
              <a:t>Supplier ID</a:t>
            </a:r>
            <a:endParaRPr lang="en-IN" sz="2000" dirty="0">
              <a:latin typeface="Baskerville Old Face" panose="02020602080505020303" pitchFamily="18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801C137-0337-4BB7-3B33-25896BBBDC56}"/>
              </a:ext>
            </a:extLst>
          </p:cNvPr>
          <p:cNvCxnSpPr>
            <a:cxnSpLocks/>
          </p:cNvCxnSpPr>
          <p:nvPr/>
        </p:nvCxnSpPr>
        <p:spPr>
          <a:xfrm flipV="1">
            <a:off x="6096000" y="2781300"/>
            <a:ext cx="0" cy="933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5965C44-1DE8-3597-40A8-247CCDDA6044}"/>
              </a:ext>
            </a:extLst>
          </p:cNvPr>
          <p:cNvSpPr txBox="1"/>
          <p:nvPr/>
        </p:nvSpPr>
        <p:spPr>
          <a:xfrm>
            <a:off x="10667998" y="2258080"/>
            <a:ext cx="2057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RV TABLE</a:t>
            </a:r>
            <a:endParaRPr lang="en-IN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ECD3FD-08E0-9400-AB4D-9CB82D20A1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11"/>
          <a:stretch/>
        </p:blipFill>
        <p:spPr>
          <a:xfrm>
            <a:off x="9601200" y="3714810"/>
            <a:ext cx="7803627" cy="20382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AF9C99-4DE2-64A5-DFCE-0CABC2B6D37C}"/>
              </a:ext>
            </a:extLst>
          </p:cNvPr>
          <p:cNvSpPr txBox="1"/>
          <p:nvPr/>
        </p:nvSpPr>
        <p:spPr>
          <a:xfrm>
            <a:off x="14301046" y="2411968"/>
            <a:ext cx="1624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skerville Old Face" panose="02020602080505020303" pitchFamily="18" charset="0"/>
              </a:rPr>
              <a:t>Employee ID</a:t>
            </a:r>
            <a:endParaRPr lang="en-IN" sz="2000" dirty="0">
              <a:latin typeface="Baskerville Old Face" panose="02020602080505020303" pitchFamily="18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320441-367E-AFFB-EAA6-5517300C06F4}"/>
              </a:ext>
            </a:extLst>
          </p:cNvPr>
          <p:cNvCxnSpPr>
            <a:cxnSpLocks/>
          </p:cNvCxnSpPr>
          <p:nvPr/>
        </p:nvCxnSpPr>
        <p:spPr>
          <a:xfrm flipV="1">
            <a:off x="15011400" y="2781300"/>
            <a:ext cx="0" cy="933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3EAFE73-22F6-88BD-8FCF-12C07B9F7FCD}"/>
              </a:ext>
            </a:extLst>
          </p:cNvPr>
          <p:cNvSpPr txBox="1"/>
          <p:nvPr/>
        </p:nvSpPr>
        <p:spPr>
          <a:xfrm>
            <a:off x="16078200" y="987956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---T. Samiksha Gupta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9F65B7-F0CA-9FE0-FE1C-954767366D1C}"/>
              </a:ext>
            </a:extLst>
          </p:cNvPr>
          <p:cNvSpPr txBox="1"/>
          <p:nvPr/>
        </p:nvSpPr>
        <p:spPr>
          <a:xfrm>
            <a:off x="3200400" y="7049065"/>
            <a:ext cx="11506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Baskerville Old Face" panose="02020602080505020303" pitchFamily="18" charset="0"/>
              </a:rPr>
              <a:t>Both the tables are related to each other with a common field </a:t>
            </a:r>
            <a:r>
              <a:rPr lang="en-US" sz="3000" b="1" dirty="0">
                <a:latin typeface="Baskerville Old Face" panose="02020602080505020303" pitchFamily="18" charset="0"/>
              </a:rPr>
              <a:t>“ITEMID.”</a:t>
            </a:r>
            <a:endParaRPr lang="en-IN" sz="3000" b="1" dirty="0">
              <a:latin typeface="Baskerville Old Face" panose="02020602080505020303" pitchFamily="18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D83E92-8E6A-CDE4-49C6-B1E68EEDB06E}"/>
              </a:ext>
            </a:extLst>
          </p:cNvPr>
          <p:cNvCxnSpPr>
            <a:cxnSpLocks/>
          </p:cNvCxnSpPr>
          <p:nvPr/>
        </p:nvCxnSpPr>
        <p:spPr>
          <a:xfrm flipV="1">
            <a:off x="7142154" y="3611314"/>
            <a:ext cx="935046" cy="1085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5780CC8-7F3A-A05B-2CEF-E6E07F85ADAC}"/>
              </a:ext>
            </a:extLst>
          </p:cNvPr>
          <p:cNvCxnSpPr>
            <a:cxnSpLocks/>
          </p:cNvCxnSpPr>
          <p:nvPr/>
        </p:nvCxnSpPr>
        <p:spPr>
          <a:xfrm flipH="1" flipV="1">
            <a:off x="8724900" y="3611254"/>
            <a:ext cx="876300" cy="1085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1048098-D92B-AD30-D505-D2F9AA40EBB4}"/>
              </a:ext>
            </a:extLst>
          </p:cNvPr>
          <p:cNvSpPr txBox="1"/>
          <p:nvPr/>
        </p:nvSpPr>
        <p:spPr>
          <a:xfrm>
            <a:off x="7620000" y="3029010"/>
            <a:ext cx="1753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askerville Old Face" panose="02020602080505020303" pitchFamily="18" charset="0"/>
              </a:rPr>
              <a:t>Item ID</a:t>
            </a:r>
            <a:endParaRPr lang="en-IN" sz="3200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690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2">
            <a:extLst>
              <a:ext uri="{FF2B5EF4-FFF2-40B4-BE49-F238E27FC236}">
                <a16:creationId xmlns:a16="http://schemas.microsoft.com/office/drawing/2014/main" id="{53772811-FFBB-381A-02CB-AAA5E9CE9B7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76F1FCF3-B2A7-08FB-E4F3-7E1AAAAB6AA9}"/>
              </a:ext>
            </a:extLst>
          </p:cNvPr>
          <p:cNvSpPr/>
          <p:nvPr/>
        </p:nvSpPr>
        <p:spPr>
          <a:xfrm>
            <a:off x="703200" y="364200"/>
            <a:ext cx="1811400" cy="1731300"/>
          </a:xfrm>
          <a:prstGeom prst="flowChartConnector">
            <a:avLst/>
          </a:prstGeom>
          <a:blipFill>
            <a:blip r:embed="rId3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EED4EB-133B-2F48-9D56-138883BD5912}"/>
              </a:ext>
            </a:extLst>
          </p:cNvPr>
          <p:cNvSpPr txBox="1"/>
          <p:nvPr/>
        </p:nvSpPr>
        <p:spPr>
          <a:xfrm>
            <a:off x="6705600" y="647700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Generation of an RV form:</a:t>
            </a:r>
            <a:endParaRPr lang="en-IN" sz="36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A945A0-7631-9D61-4CB9-9C5475AEC500}"/>
              </a:ext>
            </a:extLst>
          </p:cNvPr>
          <p:cNvSpPr txBox="1"/>
          <p:nvPr/>
        </p:nvSpPr>
        <p:spPr>
          <a:xfrm>
            <a:off x="3733800" y="9044024"/>
            <a:ext cx="1021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askerville Old Face" panose="02020602080505020303" pitchFamily="18" charset="0"/>
              </a:rPr>
              <a:t>Data input: </a:t>
            </a:r>
            <a:r>
              <a:rPr lang="en-US" sz="3200" dirty="0">
                <a:latin typeface="Baskerville Old Face" panose="02020602080505020303" pitchFamily="18" charset="0"/>
              </a:rPr>
              <a:t>User fill out and submit the form on webpage.</a:t>
            </a:r>
          </a:p>
          <a:p>
            <a:pPr marL="342900" indent="-342900">
              <a:buFont typeface="+mj-lt"/>
              <a:buAutoNum type="arabicPeriod"/>
            </a:pPr>
            <a:endParaRPr lang="en-US" sz="3200" dirty="0">
              <a:latin typeface="Baskerville Old Face" panose="020206020805050203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778AFE-50C2-B5A9-E3EE-0C7F12642F64}"/>
              </a:ext>
            </a:extLst>
          </p:cNvPr>
          <p:cNvSpPr txBox="1"/>
          <p:nvPr/>
        </p:nvSpPr>
        <p:spPr>
          <a:xfrm>
            <a:off x="16078200" y="987956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---T. Samiksha Gupta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CA2E0D-C461-3EDC-C83E-7BDD816E2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9" y="1714500"/>
            <a:ext cx="13955809" cy="66532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6504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2">
            <a:extLst>
              <a:ext uri="{FF2B5EF4-FFF2-40B4-BE49-F238E27FC236}">
                <a16:creationId xmlns:a16="http://schemas.microsoft.com/office/drawing/2014/main" id="{891BFA17-3B17-B580-6B48-636A32DE672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150330-3C29-6DB1-E51B-9D71CD8F60D2}"/>
              </a:ext>
            </a:extLst>
          </p:cNvPr>
          <p:cNvSpPr txBox="1"/>
          <p:nvPr/>
        </p:nvSpPr>
        <p:spPr>
          <a:xfrm>
            <a:off x="2438400" y="-79510"/>
            <a:ext cx="1028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Incrementation of RV Number each time you generate a new RV:</a:t>
            </a:r>
            <a:endParaRPr lang="en-IN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2E75ECD6-8240-A5EC-99F4-F8AAC5D5059B}"/>
              </a:ext>
            </a:extLst>
          </p:cNvPr>
          <p:cNvSpPr/>
          <p:nvPr/>
        </p:nvSpPr>
        <p:spPr>
          <a:xfrm>
            <a:off x="703200" y="364200"/>
            <a:ext cx="1811400" cy="1731300"/>
          </a:xfrm>
          <a:prstGeom prst="flowChartConnector">
            <a:avLst/>
          </a:prstGeom>
          <a:blipFill>
            <a:blip r:embed="rId3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0A6B00-2790-021B-B11D-5E739AEF573F}"/>
              </a:ext>
            </a:extLst>
          </p:cNvPr>
          <p:cNvSpPr txBox="1"/>
          <p:nvPr/>
        </p:nvSpPr>
        <p:spPr>
          <a:xfrm>
            <a:off x="2539939" y="424203"/>
            <a:ext cx="840207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Baskerville Old Face" panose="02020602080505020303" pitchFamily="18" charset="0"/>
              </a:rPr>
              <a:t>cursor.execute</a:t>
            </a:r>
            <a:r>
              <a:rPr lang="en-US" sz="2400" b="1" dirty="0">
                <a:latin typeface="Baskerville Old Face" panose="02020602080505020303" pitchFamily="18" charset="0"/>
              </a:rPr>
              <a:t>("SELECT </a:t>
            </a:r>
            <a:r>
              <a:rPr lang="en-US" sz="2400" b="1" dirty="0" err="1">
                <a:latin typeface="Baskerville Old Face" panose="02020602080505020303" pitchFamily="18" charset="0"/>
              </a:rPr>
              <a:t>rvnumber</a:t>
            </a:r>
            <a:r>
              <a:rPr lang="en-US" sz="2400" b="1" dirty="0">
                <a:latin typeface="Baskerville Old Face" panose="02020602080505020303" pitchFamily="18" charset="0"/>
              </a:rPr>
              <a:t> FROM </a:t>
            </a:r>
            <a:r>
              <a:rPr lang="en-US" sz="2400" b="1" dirty="0" err="1">
                <a:latin typeface="Baskerville Old Face" panose="02020602080505020303" pitchFamily="18" charset="0"/>
              </a:rPr>
              <a:t>rvtable</a:t>
            </a:r>
            <a:r>
              <a:rPr lang="en-US" sz="2400" b="1" dirty="0">
                <a:latin typeface="Baskerville Old Face" panose="02020602080505020303" pitchFamily="18" charset="0"/>
              </a:rPr>
              <a:t> ORDER BY </a:t>
            </a:r>
            <a:r>
              <a:rPr lang="en-US" sz="2400" b="1" dirty="0" err="1">
                <a:latin typeface="Baskerville Old Face" panose="02020602080505020303" pitchFamily="18" charset="0"/>
              </a:rPr>
              <a:t>rvnumber</a:t>
            </a:r>
            <a:r>
              <a:rPr lang="en-US" sz="2400" b="1" dirty="0">
                <a:latin typeface="Baskerville Old Face" panose="02020602080505020303" pitchFamily="18" charset="0"/>
              </a:rPr>
              <a:t> DESC LIMIT 1")</a:t>
            </a:r>
            <a:r>
              <a:rPr lang="en-US" sz="2400" dirty="0">
                <a:latin typeface="Baskerville Old Face" panose="02020602080505020303" pitchFamily="18" charset="0"/>
              </a:rPr>
              <a:t>    </a:t>
            </a:r>
          </a:p>
          <a:p>
            <a:r>
              <a:rPr lang="en-US" sz="2400" dirty="0" err="1">
                <a:latin typeface="Baskerville Old Face" panose="02020602080505020303" pitchFamily="18" charset="0"/>
              </a:rPr>
              <a:t>last_rv_number</a:t>
            </a:r>
            <a:r>
              <a:rPr lang="en-US" sz="2400" dirty="0">
                <a:latin typeface="Baskerville Old Face" panose="02020602080505020303" pitchFamily="18" charset="0"/>
              </a:rPr>
              <a:t> = </a:t>
            </a:r>
            <a:r>
              <a:rPr lang="en-US" sz="2400" dirty="0" err="1">
                <a:latin typeface="Baskerville Old Face" panose="02020602080505020303" pitchFamily="18" charset="0"/>
              </a:rPr>
              <a:t>cursor.fetchone</a:t>
            </a:r>
            <a:r>
              <a:rPr lang="en-US" sz="2400" dirty="0">
                <a:latin typeface="Baskerville Old Face" panose="02020602080505020303" pitchFamily="18" charset="0"/>
              </a:rPr>
              <a:t>()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# If there are existing RV numbers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   if </a:t>
            </a:r>
            <a:r>
              <a:rPr lang="en-US" sz="2400" dirty="0" err="1">
                <a:latin typeface="Baskerville Old Face" panose="02020602080505020303" pitchFamily="18" charset="0"/>
              </a:rPr>
              <a:t>last_rv_number</a:t>
            </a:r>
            <a:r>
              <a:rPr lang="en-US" sz="2400" dirty="0">
                <a:latin typeface="Baskerville Old Face" panose="02020602080505020303" pitchFamily="18" charset="0"/>
              </a:rPr>
              <a:t>: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       </a:t>
            </a:r>
            <a:r>
              <a:rPr lang="en-US" sz="2400" dirty="0" err="1">
                <a:latin typeface="Baskerville Old Face" panose="02020602080505020303" pitchFamily="18" charset="0"/>
              </a:rPr>
              <a:t>last_rv_number</a:t>
            </a:r>
            <a:r>
              <a:rPr lang="en-US" sz="2400" dirty="0">
                <a:latin typeface="Baskerville Old Face" panose="02020602080505020303" pitchFamily="18" charset="0"/>
              </a:rPr>
              <a:t> = </a:t>
            </a:r>
            <a:r>
              <a:rPr lang="en-US" sz="2400" dirty="0" err="1">
                <a:latin typeface="Baskerville Old Face" panose="02020602080505020303" pitchFamily="18" charset="0"/>
              </a:rPr>
              <a:t>last_rv_number</a:t>
            </a:r>
            <a:r>
              <a:rPr lang="en-US" sz="2400" dirty="0">
                <a:latin typeface="Baskerville Old Face" panose="02020602080505020303" pitchFamily="18" charset="0"/>
              </a:rPr>
              <a:t>[0]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       # Extract the last three digits from the RV number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       </a:t>
            </a:r>
            <a:r>
              <a:rPr lang="en-US" sz="2400" dirty="0" err="1">
                <a:latin typeface="Baskerville Old Face" panose="02020602080505020303" pitchFamily="18" charset="0"/>
              </a:rPr>
              <a:t>last_digits</a:t>
            </a:r>
            <a:r>
              <a:rPr lang="en-US" sz="2400" dirty="0">
                <a:latin typeface="Baskerville Old Face" panose="02020602080505020303" pitchFamily="18" charset="0"/>
              </a:rPr>
              <a:t> = int(</a:t>
            </a:r>
            <a:r>
              <a:rPr lang="en-US" sz="2400" dirty="0" err="1">
                <a:latin typeface="Baskerville Old Face" panose="02020602080505020303" pitchFamily="18" charset="0"/>
              </a:rPr>
              <a:t>last_rv_number.split</a:t>
            </a:r>
            <a:r>
              <a:rPr lang="en-US" sz="2400" dirty="0">
                <a:latin typeface="Baskerville Old Face" panose="02020602080505020303" pitchFamily="18" charset="0"/>
              </a:rPr>
              <a:t>("-")[1])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       # Increment the last three digits by 1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       </a:t>
            </a:r>
            <a:r>
              <a:rPr lang="en-US" sz="2400" dirty="0" err="1">
                <a:latin typeface="Baskerville Old Face" panose="02020602080505020303" pitchFamily="18" charset="0"/>
              </a:rPr>
              <a:t>new_digits</a:t>
            </a:r>
            <a:r>
              <a:rPr lang="en-US" sz="2400" dirty="0">
                <a:latin typeface="Baskerville Old Face" panose="02020602080505020303" pitchFamily="18" charset="0"/>
              </a:rPr>
              <a:t> = </a:t>
            </a:r>
            <a:r>
              <a:rPr lang="en-US" sz="2400" dirty="0" err="1">
                <a:latin typeface="Baskerville Old Face" panose="02020602080505020303" pitchFamily="18" charset="0"/>
              </a:rPr>
              <a:t>last_digits</a:t>
            </a:r>
            <a:r>
              <a:rPr lang="en-US" sz="2400" dirty="0">
                <a:latin typeface="Baskerville Old Face" panose="02020602080505020303" pitchFamily="18" charset="0"/>
              </a:rPr>
              <a:t> + 1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       # Format the new RV number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       </a:t>
            </a:r>
            <a:r>
              <a:rPr lang="en-US" sz="2400" dirty="0" err="1">
                <a:latin typeface="Baskerville Old Face" panose="02020602080505020303" pitchFamily="18" charset="0"/>
              </a:rPr>
              <a:t>new_rv_number</a:t>
            </a:r>
            <a:r>
              <a:rPr lang="en-US" sz="2400" dirty="0">
                <a:latin typeface="Baskerville Old Face" panose="02020602080505020303" pitchFamily="18" charset="0"/>
              </a:rPr>
              <a:t> = "RV-{0:03d}-2024".format(</a:t>
            </a:r>
            <a:r>
              <a:rPr lang="en-US" sz="2400" dirty="0" err="1">
                <a:latin typeface="Baskerville Old Face" panose="02020602080505020303" pitchFamily="18" charset="0"/>
              </a:rPr>
              <a:t>new_digits</a:t>
            </a:r>
            <a:r>
              <a:rPr lang="en-US" sz="2400" dirty="0">
                <a:latin typeface="Baskerville Old Face" panose="02020602080505020303" pitchFamily="18" charset="0"/>
              </a:rPr>
              <a:t>)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   else: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       # If there are no existing RV numbers, 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	start from RV-001-2024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       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       </a:t>
            </a:r>
            <a:r>
              <a:rPr lang="en-US" sz="2400" dirty="0" err="1">
                <a:latin typeface="Baskerville Old Face" panose="02020602080505020303" pitchFamily="18" charset="0"/>
              </a:rPr>
              <a:t>new_rv_number</a:t>
            </a:r>
            <a:r>
              <a:rPr lang="en-US" sz="2400" dirty="0">
                <a:latin typeface="Baskerville Old Face" panose="02020602080505020303" pitchFamily="18" charset="0"/>
              </a:rPr>
              <a:t> = "RV-001-2024"</a:t>
            </a:r>
            <a:endParaRPr lang="en-IN" sz="2400" dirty="0">
              <a:latin typeface="Baskerville Old Face" panose="02020602080505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099700-76E7-B2DE-BCB7-21AB6BA12131}"/>
              </a:ext>
            </a:extLst>
          </p:cNvPr>
          <p:cNvSpPr txBox="1"/>
          <p:nvPr/>
        </p:nvSpPr>
        <p:spPr>
          <a:xfrm>
            <a:off x="430161" y="6525280"/>
            <a:ext cx="8976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Inserting the data input from user into the </a:t>
            </a:r>
            <a:r>
              <a:rPr lang="en-US" sz="28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rvprint</a:t>
            </a:r>
            <a:r>
              <a:rPr lang="en-US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 table:</a:t>
            </a:r>
            <a:endParaRPr lang="en-IN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DB007-5F36-0702-15A0-2C1A5DBFD621}"/>
              </a:ext>
            </a:extLst>
          </p:cNvPr>
          <p:cNvSpPr txBox="1"/>
          <p:nvPr/>
        </p:nvSpPr>
        <p:spPr>
          <a:xfrm>
            <a:off x="16078200" y="987956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---T. Samiksha Gupta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52C8F5-C639-21B9-D2B7-C5169F444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6071" y="5733301"/>
            <a:ext cx="7295129" cy="40583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2AFEB1-3DE5-D677-A6E0-BB54029332A0}"/>
              </a:ext>
            </a:extLst>
          </p:cNvPr>
          <p:cNvSpPr txBox="1"/>
          <p:nvPr/>
        </p:nvSpPr>
        <p:spPr>
          <a:xfrm>
            <a:off x="207391" y="7114044"/>
            <a:ext cx="97186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Baskerville Old Face" panose="02020602080505020303" pitchFamily="18" charset="0"/>
              </a:rPr>
              <a:t># Insert the form data into the </a:t>
            </a:r>
            <a:r>
              <a:rPr lang="en-IN" sz="2400" dirty="0" err="1">
                <a:latin typeface="Baskerville Old Face" panose="02020602080505020303" pitchFamily="18" charset="0"/>
              </a:rPr>
              <a:t>rvprint</a:t>
            </a:r>
            <a:r>
              <a:rPr lang="en-IN" sz="2400" dirty="0">
                <a:latin typeface="Baskerville Old Face" panose="02020602080505020303" pitchFamily="18" charset="0"/>
              </a:rPr>
              <a:t> table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    </a:t>
            </a:r>
            <a:r>
              <a:rPr lang="en-IN" sz="2400" dirty="0" err="1">
                <a:latin typeface="Baskerville Old Face" panose="02020602080505020303" pitchFamily="18" charset="0"/>
              </a:rPr>
              <a:t>cursor.execute</a:t>
            </a:r>
            <a:r>
              <a:rPr lang="en-IN" sz="2400" dirty="0">
                <a:latin typeface="Baskerville Old Face" panose="02020602080505020303" pitchFamily="18" charset="0"/>
              </a:rPr>
              <a:t>("INSERT INTO </a:t>
            </a:r>
            <a:r>
              <a:rPr lang="en-IN" sz="2400" dirty="0" err="1">
                <a:latin typeface="Baskerville Old Face" panose="02020602080505020303" pitchFamily="18" charset="0"/>
              </a:rPr>
              <a:t>rvtable</a:t>
            </a:r>
            <a:r>
              <a:rPr lang="en-IN" sz="2400" dirty="0">
                <a:latin typeface="Baskerville Old Face" panose="02020602080505020303" pitchFamily="18" charset="0"/>
              </a:rPr>
              <a:t> (</a:t>
            </a:r>
            <a:r>
              <a:rPr lang="en-IN" sz="2400" dirty="0" err="1">
                <a:latin typeface="Baskerville Old Face" panose="02020602080505020303" pitchFamily="18" charset="0"/>
              </a:rPr>
              <a:t>rvnumber,itemid</a:t>
            </a:r>
            <a:r>
              <a:rPr lang="en-IN" sz="2400" dirty="0">
                <a:latin typeface="Baskerville Old Face" panose="02020602080505020303" pitchFamily="18" charset="0"/>
              </a:rPr>
              <a:t>, </a:t>
            </a:r>
            <a:r>
              <a:rPr lang="en-IN" sz="2400" dirty="0" err="1">
                <a:latin typeface="Baskerville Old Face" panose="02020602080505020303" pitchFamily="18" charset="0"/>
              </a:rPr>
              <a:t>quantitybought</a:t>
            </a:r>
            <a:r>
              <a:rPr lang="en-IN" sz="2400" dirty="0">
                <a:latin typeface="Baskerville Old Face" panose="02020602080505020303" pitchFamily="18" charset="0"/>
              </a:rPr>
              <a:t>, </a:t>
            </a:r>
            <a:r>
              <a:rPr lang="en-IN" sz="2400" dirty="0" err="1">
                <a:latin typeface="Baskerville Old Face" panose="02020602080505020303" pitchFamily="18" charset="0"/>
              </a:rPr>
              <a:t>supid</a:t>
            </a:r>
            <a:r>
              <a:rPr lang="en-IN" sz="2400" dirty="0">
                <a:latin typeface="Baskerville Old Face" panose="02020602080505020303" pitchFamily="18" charset="0"/>
              </a:rPr>
              <a:t>, amount, </a:t>
            </a:r>
            <a:r>
              <a:rPr lang="en-IN" sz="2400" dirty="0" err="1">
                <a:latin typeface="Baskerville Old Face" panose="02020602080505020303" pitchFamily="18" charset="0"/>
              </a:rPr>
              <a:t>modeofpayment</a:t>
            </a:r>
            <a:r>
              <a:rPr lang="en-IN" sz="2400" dirty="0">
                <a:latin typeface="Baskerville Old Face" panose="02020602080505020303" pitchFamily="18" charset="0"/>
              </a:rPr>
              <a:t>, </a:t>
            </a:r>
            <a:r>
              <a:rPr lang="en-IN" sz="2400" dirty="0" err="1">
                <a:latin typeface="Baskerville Old Face" panose="02020602080505020303" pitchFamily="18" charset="0"/>
              </a:rPr>
              <a:t>receiptnumber</a:t>
            </a:r>
            <a:r>
              <a:rPr lang="en-IN" sz="2400" dirty="0">
                <a:latin typeface="Baskerville Old Face" panose="02020602080505020303" pitchFamily="18" charset="0"/>
              </a:rPr>
              <a:t>, </a:t>
            </a:r>
            <a:r>
              <a:rPr lang="en-IN" sz="2400" dirty="0" err="1">
                <a:latin typeface="Baskerville Old Face" panose="02020602080505020303" pitchFamily="18" charset="0"/>
              </a:rPr>
              <a:t>receiptdate</a:t>
            </a:r>
            <a:r>
              <a:rPr lang="en-IN" sz="2400" dirty="0">
                <a:latin typeface="Baskerville Old Face" panose="02020602080505020303" pitchFamily="18" charset="0"/>
              </a:rPr>
              <a:t>, </a:t>
            </a:r>
            <a:r>
              <a:rPr lang="en-IN" sz="2400" dirty="0" err="1">
                <a:latin typeface="Baskerville Old Face" panose="02020602080505020303" pitchFamily="18" charset="0"/>
              </a:rPr>
              <a:t>orderdate</a:t>
            </a:r>
            <a:r>
              <a:rPr lang="en-IN" sz="2400" dirty="0">
                <a:latin typeface="Baskerville Old Face" panose="02020602080505020303" pitchFamily="18" charset="0"/>
              </a:rPr>
              <a:t>, </a:t>
            </a:r>
            <a:r>
              <a:rPr lang="en-IN" sz="2400" dirty="0" err="1">
                <a:latin typeface="Baskerville Old Face" panose="02020602080505020303" pitchFamily="18" charset="0"/>
              </a:rPr>
              <a:t>arrivaldate</a:t>
            </a:r>
            <a:r>
              <a:rPr lang="en-IN" sz="2400" dirty="0">
                <a:latin typeface="Baskerville Old Face" panose="02020602080505020303" pitchFamily="18" charset="0"/>
              </a:rPr>
              <a:t>) VALUES (?,?,?,?,?,?,?,?,?,?)",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                       (</a:t>
            </a:r>
            <a:r>
              <a:rPr lang="en-IN" sz="2400" dirty="0" err="1">
                <a:latin typeface="Baskerville Old Face" panose="02020602080505020303" pitchFamily="18" charset="0"/>
              </a:rPr>
              <a:t>new_rv_number,itemname</a:t>
            </a:r>
            <a:r>
              <a:rPr lang="en-IN" sz="2400" dirty="0">
                <a:latin typeface="Baskerville Old Face" panose="02020602080505020303" pitchFamily="18" charset="0"/>
              </a:rPr>
              <a:t>, quantity, </a:t>
            </a:r>
            <a:r>
              <a:rPr lang="en-IN" sz="2400" dirty="0" err="1">
                <a:latin typeface="Baskerville Old Face" panose="02020602080505020303" pitchFamily="18" charset="0"/>
              </a:rPr>
              <a:t>supid</a:t>
            </a:r>
            <a:r>
              <a:rPr lang="en-IN" sz="2400" dirty="0">
                <a:latin typeface="Baskerville Old Face" panose="02020602080505020303" pitchFamily="18" charset="0"/>
              </a:rPr>
              <a:t>, amount, </a:t>
            </a:r>
            <a:r>
              <a:rPr lang="en-IN" sz="2400" dirty="0" err="1">
                <a:latin typeface="Baskerville Old Face" panose="02020602080505020303" pitchFamily="18" charset="0"/>
              </a:rPr>
              <a:t>mode_of_payment</a:t>
            </a:r>
            <a:r>
              <a:rPr lang="en-IN" sz="2400" dirty="0">
                <a:latin typeface="Baskerville Old Face" panose="02020602080505020303" pitchFamily="18" charset="0"/>
              </a:rPr>
              <a:t>, </a:t>
            </a:r>
            <a:r>
              <a:rPr lang="en-IN" sz="2400" dirty="0" err="1">
                <a:latin typeface="Baskerville Old Face" panose="02020602080505020303" pitchFamily="18" charset="0"/>
              </a:rPr>
              <a:t>receipt_num</a:t>
            </a:r>
            <a:r>
              <a:rPr lang="en-IN" sz="2400" dirty="0">
                <a:latin typeface="Baskerville Old Face" panose="02020602080505020303" pitchFamily="18" charset="0"/>
              </a:rPr>
              <a:t>, </a:t>
            </a:r>
            <a:r>
              <a:rPr lang="en-IN" sz="2400" dirty="0" err="1">
                <a:latin typeface="Baskerville Old Face" panose="02020602080505020303" pitchFamily="18" charset="0"/>
              </a:rPr>
              <a:t>receipt_Date</a:t>
            </a:r>
            <a:r>
              <a:rPr lang="en-IN" sz="2400" dirty="0">
                <a:latin typeface="Baskerville Old Face" panose="02020602080505020303" pitchFamily="18" charset="0"/>
              </a:rPr>
              <a:t>, </a:t>
            </a:r>
            <a:r>
              <a:rPr lang="en-IN" sz="2400" dirty="0" err="1">
                <a:latin typeface="Baskerville Old Face" panose="02020602080505020303" pitchFamily="18" charset="0"/>
              </a:rPr>
              <a:t>order_Date</a:t>
            </a:r>
            <a:r>
              <a:rPr lang="en-IN" sz="2400" dirty="0">
                <a:latin typeface="Baskerville Old Face" panose="02020602080505020303" pitchFamily="18" charset="0"/>
              </a:rPr>
              <a:t>, </a:t>
            </a:r>
            <a:r>
              <a:rPr lang="en-IN" sz="2400" dirty="0" err="1">
                <a:latin typeface="Baskerville Old Face" panose="02020602080505020303" pitchFamily="18" charset="0"/>
              </a:rPr>
              <a:t>arrival_Date</a:t>
            </a:r>
            <a:r>
              <a:rPr lang="en-IN" sz="2400" dirty="0">
                <a:latin typeface="Baskerville Old Face" panose="02020602080505020303" pitchFamily="18" charset="0"/>
              </a:rPr>
              <a:t>))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    </a:t>
            </a:r>
            <a:r>
              <a:rPr lang="en-IN" sz="2400" dirty="0" err="1">
                <a:latin typeface="Baskerville Old Face" panose="02020602080505020303" pitchFamily="18" charset="0"/>
              </a:rPr>
              <a:t>conn.commit</a:t>
            </a:r>
            <a:r>
              <a:rPr lang="en-IN" sz="2400" dirty="0">
                <a:latin typeface="Baskerville Old Face" panose="02020602080505020303" pitchFamily="18" charset="0"/>
              </a:rPr>
              <a:t>()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66C73CB-4E82-0979-0023-CCC286C760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854" y="516686"/>
            <a:ext cx="6019346" cy="24170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54AF04-A2F3-6850-0982-C29C9DE05D0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26"/>
          <a:stretch/>
        </p:blipFill>
        <p:spPr>
          <a:xfrm>
            <a:off x="11201855" y="3107486"/>
            <a:ext cx="6019345" cy="24170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2403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064CD974-D288-02C1-258D-5B470F48911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F64C9F-C99B-3762-E7A0-7FE266204683}"/>
              </a:ext>
            </a:extLst>
          </p:cNvPr>
          <p:cNvSpPr txBox="1"/>
          <p:nvPr/>
        </p:nvSpPr>
        <p:spPr>
          <a:xfrm>
            <a:off x="6111551" y="839569"/>
            <a:ext cx="4861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Supplier drop down:</a:t>
            </a:r>
            <a:endParaRPr lang="en-IN" sz="36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A55569E2-098C-6739-E7CE-F96E3BF6B115}"/>
              </a:ext>
            </a:extLst>
          </p:cNvPr>
          <p:cNvSpPr/>
          <p:nvPr/>
        </p:nvSpPr>
        <p:spPr>
          <a:xfrm>
            <a:off x="703200" y="364200"/>
            <a:ext cx="1811400" cy="1731300"/>
          </a:xfrm>
          <a:prstGeom prst="flowChartConnector">
            <a:avLst/>
          </a:prstGeom>
          <a:blipFill>
            <a:blip r:embed="rId3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9BE504-F431-CA6D-D32C-0704B5B9883D}"/>
              </a:ext>
            </a:extLst>
          </p:cNvPr>
          <p:cNvSpPr txBox="1"/>
          <p:nvPr/>
        </p:nvSpPr>
        <p:spPr>
          <a:xfrm>
            <a:off x="762000" y="3283208"/>
            <a:ext cx="128778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Baskerville Old Face" panose="02020602080505020303" pitchFamily="18" charset="0"/>
              </a:rPr>
              <a:t>def </a:t>
            </a:r>
            <a:r>
              <a:rPr lang="en-IN" sz="2800" dirty="0" err="1">
                <a:latin typeface="Baskerville Old Face" panose="02020602080505020303" pitchFamily="18" charset="0"/>
              </a:rPr>
              <a:t>generate_supplier_dropdown</a:t>
            </a:r>
            <a:r>
              <a:rPr lang="en-IN" sz="2800" dirty="0">
                <a:latin typeface="Baskerville Old Face" panose="02020602080505020303" pitchFamily="18" charset="0"/>
              </a:rPr>
              <a:t>():</a:t>
            </a:r>
          </a:p>
          <a:p>
            <a:r>
              <a:rPr lang="en-IN" sz="2800" dirty="0">
                <a:latin typeface="Baskerville Old Face" panose="02020602080505020303" pitchFamily="18" charset="0"/>
              </a:rPr>
              <a:t>    </a:t>
            </a:r>
            <a:r>
              <a:rPr lang="en-IN" sz="2800" dirty="0" err="1">
                <a:latin typeface="Baskerville Old Face" panose="02020602080505020303" pitchFamily="18" charset="0"/>
              </a:rPr>
              <a:t>cursor.execute</a:t>
            </a:r>
            <a:r>
              <a:rPr lang="en-IN" sz="2800" dirty="0">
                <a:latin typeface="Baskerville Old Face" panose="02020602080505020303" pitchFamily="18" charset="0"/>
              </a:rPr>
              <a:t>("SELECT DISTINCT </a:t>
            </a:r>
            <a:r>
              <a:rPr lang="en-IN" sz="2800" dirty="0" err="1">
                <a:latin typeface="Baskerville Old Face" panose="02020602080505020303" pitchFamily="18" charset="0"/>
              </a:rPr>
              <a:t>supid</a:t>
            </a:r>
            <a:r>
              <a:rPr lang="en-IN" sz="2800" dirty="0">
                <a:latin typeface="Baskerville Old Face" panose="02020602080505020303" pitchFamily="18" charset="0"/>
              </a:rPr>
              <a:t> FROM </a:t>
            </a:r>
            <a:r>
              <a:rPr lang="en-IN" sz="2800" dirty="0" err="1">
                <a:latin typeface="Baskerville Old Face" panose="02020602080505020303" pitchFamily="18" charset="0"/>
              </a:rPr>
              <a:t>itemtable</a:t>
            </a:r>
            <a:r>
              <a:rPr lang="en-IN" sz="2800" dirty="0">
                <a:latin typeface="Baskerville Old Face" panose="02020602080505020303" pitchFamily="18" charset="0"/>
              </a:rPr>
              <a:t>")</a:t>
            </a:r>
          </a:p>
          <a:p>
            <a:r>
              <a:rPr lang="en-IN" sz="2800" dirty="0">
                <a:latin typeface="Baskerville Old Face" panose="02020602080505020303" pitchFamily="18" charset="0"/>
              </a:rPr>
              <a:t>    suppliers = </a:t>
            </a:r>
            <a:r>
              <a:rPr lang="en-IN" sz="2800" dirty="0" err="1">
                <a:latin typeface="Baskerville Old Face" panose="02020602080505020303" pitchFamily="18" charset="0"/>
              </a:rPr>
              <a:t>cursor.fetchall</a:t>
            </a:r>
            <a:r>
              <a:rPr lang="en-IN" sz="2800" dirty="0">
                <a:latin typeface="Baskerville Old Face" panose="02020602080505020303" pitchFamily="18" charset="0"/>
              </a:rPr>
              <a:t>()</a:t>
            </a:r>
          </a:p>
          <a:p>
            <a:r>
              <a:rPr lang="en-IN" sz="2800" dirty="0">
                <a:latin typeface="Baskerville Old Face" panose="02020602080505020303" pitchFamily="18" charset="0"/>
              </a:rPr>
              <a:t>    </a:t>
            </a:r>
            <a:r>
              <a:rPr lang="en-IN" sz="2800" dirty="0" err="1">
                <a:latin typeface="Baskerville Old Face" panose="02020602080505020303" pitchFamily="18" charset="0"/>
              </a:rPr>
              <a:t>dropdown_html</a:t>
            </a:r>
            <a:r>
              <a:rPr lang="en-IN" sz="2800" dirty="0">
                <a:latin typeface="Baskerville Old Face" panose="02020602080505020303" pitchFamily="18" charset="0"/>
              </a:rPr>
              <a:t> = "&lt;select name='</a:t>
            </a:r>
            <a:r>
              <a:rPr lang="en-IN" sz="2800" dirty="0" err="1">
                <a:latin typeface="Baskerville Old Face" panose="02020602080505020303" pitchFamily="18" charset="0"/>
              </a:rPr>
              <a:t>supid</a:t>
            </a:r>
            <a:r>
              <a:rPr lang="en-IN" sz="2800" dirty="0">
                <a:latin typeface="Baskerville Old Face" panose="02020602080505020303" pitchFamily="18" charset="0"/>
              </a:rPr>
              <a:t>' id='</a:t>
            </a:r>
            <a:r>
              <a:rPr lang="en-IN" sz="2800" dirty="0" err="1">
                <a:latin typeface="Baskerville Old Face" panose="02020602080505020303" pitchFamily="18" charset="0"/>
              </a:rPr>
              <a:t>supid</a:t>
            </a:r>
            <a:r>
              <a:rPr lang="en-IN" sz="2800" dirty="0">
                <a:latin typeface="Baskerville Old Face" panose="02020602080505020303" pitchFamily="18" charset="0"/>
              </a:rPr>
              <a:t>' style='border: 1px solid #800000; padding: 5px; display: inline-block;'&gt;"</a:t>
            </a:r>
          </a:p>
          <a:p>
            <a:r>
              <a:rPr lang="en-IN" sz="2800" dirty="0">
                <a:latin typeface="Baskerville Old Face" panose="02020602080505020303" pitchFamily="18" charset="0"/>
              </a:rPr>
              <a:t>    </a:t>
            </a:r>
            <a:r>
              <a:rPr lang="en-IN" sz="2800" dirty="0" err="1">
                <a:latin typeface="Baskerville Old Face" panose="02020602080505020303" pitchFamily="18" charset="0"/>
              </a:rPr>
              <a:t>dropdown_html</a:t>
            </a:r>
            <a:r>
              <a:rPr lang="en-IN" sz="2800" dirty="0">
                <a:latin typeface="Baskerville Old Face" panose="02020602080505020303" pitchFamily="18" charset="0"/>
              </a:rPr>
              <a:t> += "&lt;option value='' selected disabled&gt;Select Supplier&lt;/option&gt;"  # Set default option</a:t>
            </a:r>
          </a:p>
          <a:p>
            <a:r>
              <a:rPr lang="en-IN" sz="2800" dirty="0">
                <a:latin typeface="Baskerville Old Face" panose="02020602080505020303" pitchFamily="18" charset="0"/>
              </a:rPr>
              <a:t>    for supplier in suppliers:</a:t>
            </a:r>
          </a:p>
          <a:p>
            <a:r>
              <a:rPr lang="en-IN" sz="2800" dirty="0">
                <a:latin typeface="Baskerville Old Face" panose="02020602080505020303" pitchFamily="18" charset="0"/>
              </a:rPr>
              <a:t>        </a:t>
            </a:r>
            <a:r>
              <a:rPr lang="en-IN" sz="2800" dirty="0" err="1">
                <a:latin typeface="Baskerville Old Face" panose="02020602080505020303" pitchFamily="18" charset="0"/>
              </a:rPr>
              <a:t>dropdown_html</a:t>
            </a:r>
            <a:r>
              <a:rPr lang="en-IN" sz="2800" dirty="0">
                <a:latin typeface="Baskerville Old Face" panose="02020602080505020303" pitchFamily="18" charset="0"/>
              </a:rPr>
              <a:t> += "&lt;option value='{}'&gt;{}&lt;/option&gt;".format(supplier[0], supplier[0])</a:t>
            </a:r>
          </a:p>
          <a:p>
            <a:r>
              <a:rPr lang="en-IN" sz="2800" dirty="0">
                <a:latin typeface="Baskerville Old Face" panose="02020602080505020303" pitchFamily="18" charset="0"/>
              </a:rPr>
              <a:t>    </a:t>
            </a:r>
            <a:r>
              <a:rPr lang="en-IN" sz="2800" dirty="0" err="1">
                <a:latin typeface="Baskerville Old Face" panose="02020602080505020303" pitchFamily="18" charset="0"/>
              </a:rPr>
              <a:t>dropdown_html</a:t>
            </a:r>
            <a:r>
              <a:rPr lang="en-IN" sz="2800" dirty="0">
                <a:latin typeface="Baskerville Old Face" panose="02020602080505020303" pitchFamily="18" charset="0"/>
              </a:rPr>
              <a:t> += "&lt;/select&gt;"</a:t>
            </a:r>
          </a:p>
          <a:p>
            <a:r>
              <a:rPr lang="en-IN" sz="2800" dirty="0">
                <a:latin typeface="Baskerville Old Face" panose="02020602080505020303" pitchFamily="18" charset="0"/>
              </a:rPr>
              <a:t>    return </a:t>
            </a:r>
            <a:r>
              <a:rPr lang="en-IN" sz="2800" dirty="0" err="1">
                <a:latin typeface="Baskerville Old Face" panose="02020602080505020303" pitchFamily="18" charset="0"/>
              </a:rPr>
              <a:t>dropdown_html</a:t>
            </a:r>
            <a:endParaRPr lang="en-IN" sz="2800" dirty="0">
              <a:latin typeface="Baskerville Old Face" panose="0202060208050502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9459DB-744A-C116-E7F5-D97F55C9ED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45" t="2056" r="4677"/>
          <a:stretch/>
        </p:blipFill>
        <p:spPr>
          <a:xfrm>
            <a:off x="13962030" y="1638300"/>
            <a:ext cx="3335370" cy="72213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DB22B0-4529-59E6-7CEC-4E5751743CE3}"/>
              </a:ext>
            </a:extLst>
          </p:cNvPr>
          <p:cNvSpPr txBox="1"/>
          <p:nvPr/>
        </p:nvSpPr>
        <p:spPr>
          <a:xfrm>
            <a:off x="16078200" y="987956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---T. Samiksha Gupta</a:t>
            </a:r>
          </a:p>
        </p:txBody>
      </p:sp>
    </p:spTree>
    <p:extLst>
      <p:ext uri="{BB962C8B-B14F-4D97-AF65-F5344CB8AC3E}">
        <p14:creationId xmlns:p14="http://schemas.microsoft.com/office/powerpoint/2010/main" val="3618874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>
            <a:extLst>
              <a:ext uri="{FF2B5EF4-FFF2-40B4-BE49-F238E27FC236}">
                <a16:creationId xmlns:a16="http://schemas.microsoft.com/office/drawing/2014/main" id="{B06BBC1A-88FE-A862-1941-8A9AC37AF3F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60059A-A084-0BBA-369A-705FC08058BF}"/>
              </a:ext>
            </a:extLst>
          </p:cNvPr>
          <p:cNvSpPr txBox="1"/>
          <p:nvPr/>
        </p:nvSpPr>
        <p:spPr>
          <a:xfrm>
            <a:off x="6096000" y="295374"/>
            <a:ext cx="41837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Printing of the RV form:</a:t>
            </a:r>
            <a:endParaRPr lang="en-IN" sz="3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B1AC44-2165-16D6-995F-2649CC67AC75}"/>
              </a:ext>
            </a:extLst>
          </p:cNvPr>
          <p:cNvSpPr txBox="1"/>
          <p:nvPr/>
        </p:nvSpPr>
        <p:spPr>
          <a:xfrm>
            <a:off x="477478" y="8171281"/>
            <a:ext cx="86665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Baskerville Old Face" panose="02020602080505020303" pitchFamily="18" charset="0"/>
              </a:rPr>
              <a:t>The RV form is then generated by fetching the input from user from the </a:t>
            </a:r>
            <a:r>
              <a:rPr lang="en-US" sz="2800" dirty="0" err="1">
                <a:latin typeface="Baskerville Old Face" panose="02020602080505020303" pitchFamily="18" charset="0"/>
              </a:rPr>
              <a:t>rvprint</a:t>
            </a:r>
            <a:r>
              <a:rPr lang="en-US" sz="2800" dirty="0">
                <a:latin typeface="Baskerville Old Face" panose="02020602080505020303" pitchFamily="18" charset="0"/>
              </a:rPr>
              <a:t> table.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DE2837-7662-3360-A33F-D9D3AB2A8B2D}"/>
              </a:ext>
            </a:extLst>
          </p:cNvPr>
          <p:cNvSpPr txBox="1"/>
          <p:nvPr/>
        </p:nvSpPr>
        <p:spPr>
          <a:xfrm>
            <a:off x="354269" y="2846961"/>
            <a:ext cx="121158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dirty="0">
                <a:latin typeface="Baskerville Old Face" panose="02020602080505020303" pitchFamily="18" charset="0"/>
              </a:rPr>
              <a:t>print("&lt;div style='text-align: </a:t>
            </a:r>
            <a:r>
              <a:rPr lang="en-IN" sz="2500" dirty="0" err="1">
                <a:latin typeface="Baskerville Old Face" panose="02020602080505020303" pitchFamily="18" charset="0"/>
              </a:rPr>
              <a:t>center</a:t>
            </a:r>
            <a:r>
              <a:rPr lang="en-IN" sz="2500" dirty="0">
                <a:latin typeface="Baskerville Old Face" panose="02020602080505020303" pitchFamily="18" charset="0"/>
              </a:rPr>
              <a:t>;'&gt;")</a:t>
            </a:r>
          </a:p>
          <a:p>
            <a:r>
              <a:rPr lang="en-IN" sz="2500" dirty="0">
                <a:latin typeface="Baskerville Old Face" panose="02020602080505020303" pitchFamily="18" charset="0"/>
              </a:rPr>
              <a:t>print("&lt;table style='margin: 0 auto; border-collapse: collapse;'&gt;")</a:t>
            </a:r>
          </a:p>
          <a:p>
            <a:r>
              <a:rPr lang="en-IN" sz="2500" dirty="0">
                <a:latin typeface="Baskerville Old Face" panose="02020602080505020303" pitchFamily="18" charset="0"/>
              </a:rPr>
              <a:t>print("&lt;tr&gt;")</a:t>
            </a:r>
          </a:p>
          <a:p>
            <a:r>
              <a:rPr lang="en-IN" sz="2500" dirty="0">
                <a:latin typeface="Baskerville Old Face" panose="02020602080505020303" pitchFamily="18" charset="0"/>
              </a:rPr>
              <a:t>print("&lt;</a:t>
            </a:r>
            <a:r>
              <a:rPr lang="en-IN" sz="2500" dirty="0" err="1">
                <a:latin typeface="Baskerville Old Face" panose="02020602080505020303" pitchFamily="18" charset="0"/>
              </a:rPr>
              <a:t>th</a:t>
            </a:r>
            <a:r>
              <a:rPr lang="en-IN" sz="2500" dirty="0">
                <a:latin typeface="Baskerville Old Face" panose="02020602080505020303" pitchFamily="18" charset="0"/>
              </a:rPr>
              <a:t> style='padding: 10px; border: 1px solid #ccc;'&gt;S.NO&lt;/th&gt;")</a:t>
            </a:r>
          </a:p>
          <a:p>
            <a:r>
              <a:rPr lang="en-IN" sz="2500" dirty="0">
                <a:latin typeface="Baskerville Old Face" panose="02020602080505020303" pitchFamily="18" charset="0"/>
              </a:rPr>
              <a:t>print("&lt;</a:t>
            </a:r>
            <a:r>
              <a:rPr lang="en-IN" sz="2500" dirty="0" err="1">
                <a:latin typeface="Baskerville Old Face" panose="02020602080505020303" pitchFamily="18" charset="0"/>
              </a:rPr>
              <a:t>th</a:t>
            </a:r>
            <a:r>
              <a:rPr lang="en-IN" sz="2500" dirty="0">
                <a:latin typeface="Baskerville Old Face" panose="02020602080505020303" pitchFamily="18" charset="0"/>
              </a:rPr>
              <a:t> style='padding: 10px; border: 1px solid #ccc;'&gt;RV Number&lt;/</a:t>
            </a:r>
            <a:r>
              <a:rPr lang="en-IN" sz="2500" dirty="0" err="1">
                <a:latin typeface="Baskerville Old Face" panose="02020602080505020303" pitchFamily="18" charset="0"/>
              </a:rPr>
              <a:t>th</a:t>
            </a:r>
            <a:r>
              <a:rPr lang="en-IN" sz="2500" dirty="0">
                <a:latin typeface="Baskerville Old Face" panose="02020602080505020303" pitchFamily="18" charset="0"/>
              </a:rPr>
              <a:t>&gt;")</a:t>
            </a:r>
          </a:p>
          <a:p>
            <a:r>
              <a:rPr lang="en-IN" sz="2500" dirty="0">
                <a:latin typeface="Baskerville Old Face" panose="02020602080505020303" pitchFamily="18" charset="0"/>
              </a:rPr>
              <a:t>print("&lt;</a:t>
            </a:r>
            <a:r>
              <a:rPr lang="en-IN" sz="2500" dirty="0" err="1">
                <a:latin typeface="Baskerville Old Face" panose="02020602080505020303" pitchFamily="18" charset="0"/>
              </a:rPr>
              <a:t>th</a:t>
            </a:r>
            <a:r>
              <a:rPr lang="en-IN" sz="2500" dirty="0">
                <a:latin typeface="Baskerville Old Face" panose="02020602080505020303" pitchFamily="18" charset="0"/>
              </a:rPr>
              <a:t> style='padding: 10px; border: 1px solid #ccc;'&gt;Item ID&lt;/</a:t>
            </a:r>
            <a:r>
              <a:rPr lang="en-IN" sz="2500" dirty="0" err="1">
                <a:latin typeface="Baskerville Old Face" panose="02020602080505020303" pitchFamily="18" charset="0"/>
              </a:rPr>
              <a:t>th</a:t>
            </a:r>
            <a:r>
              <a:rPr lang="en-IN" sz="2500" dirty="0">
                <a:latin typeface="Baskerville Old Face" panose="02020602080505020303" pitchFamily="18" charset="0"/>
              </a:rPr>
              <a:t>&gt;")</a:t>
            </a:r>
          </a:p>
          <a:p>
            <a:r>
              <a:rPr lang="en-IN" sz="2500" dirty="0">
                <a:latin typeface="Baskerville Old Face" panose="02020602080505020303" pitchFamily="18" charset="0"/>
              </a:rPr>
              <a:t>print("&lt;</a:t>
            </a:r>
            <a:r>
              <a:rPr lang="en-IN" sz="2500" dirty="0" err="1">
                <a:latin typeface="Baskerville Old Face" panose="02020602080505020303" pitchFamily="18" charset="0"/>
              </a:rPr>
              <a:t>th</a:t>
            </a:r>
            <a:r>
              <a:rPr lang="en-IN" sz="2500" dirty="0">
                <a:latin typeface="Baskerville Old Face" panose="02020602080505020303" pitchFamily="18" charset="0"/>
              </a:rPr>
              <a:t> style='padding: 10px; border: 1px solid #ccc;'&gt;Amount&lt;/th&gt;")</a:t>
            </a:r>
          </a:p>
          <a:p>
            <a:r>
              <a:rPr lang="en-IN" sz="2500" dirty="0">
                <a:latin typeface="Baskerville Old Face" panose="02020602080505020303" pitchFamily="18" charset="0"/>
              </a:rPr>
              <a:t>print("&lt;</a:t>
            </a:r>
            <a:r>
              <a:rPr lang="en-IN" sz="2500" dirty="0" err="1">
                <a:latin typeface="Baskerville Old Face" panose="02020602080505020303" pitchFamily="18" charset="0"/>
              </a:rPr>
              <a:t>th</a:t>
            </a:r>
            <a:r>
              <a:rPr lang="en-IN" sz="2500" dirty="0">
                <a:latin typeface="Baskerville Old Face" panose="02020602080505020303" pitchFamily="18" charset="0"/>
              </a:rPr>
              <a:t> style='padding: 10px; border: 1px solid #ccc;'&gt;Payment Date&lt;/</a:t>
            </a:r>
            <a:r>
              <a:rPr lang="en-IN" sz="2500" dirty="0" err="1">
                <a:latin typeface="Baskerville Old Face" panose="02020602080505020303" pitchFamily="18" charset="0"/>
              </a:rPr>
              <a:t>th</a:t>
            </a:r>
            <a:r>
              <a:rPr lang="en-IN" sz="2500" dirty="0">
                <a:latin typeface="Baskerville Old Face" panose="02020602080505020303" pitchFamily="18" charset="0"/>
              </a:rPr>
              <a:t>&gt;")</a:t>
            </a:r>
          </a:p>
          <a:p>
            <a:r>
              <a:rPr lang="en-IN" sz="2500" dirty="0">
                <a:latin typeface="Baskerville Old Face" panose="02020602080505020303" pitchFamily="18" charset="0"/>
              </a:rPr>
              <a:t>print("&lt;</a:t>
            </a:r>
            <a:r>
              <a:rPr lang="en-IN" sz="2500" dirty="0" err="1">
                <a:latin typeface="Baskerville Old Face" panose="02020602080505020303" pitchFamily="18" charset="0"/>
              </a:rPr>
              <a:t>th</a:t>
            </a:r>
            <a:r>
              <a:rPr lang="en-IN" sz="2500" dirty="0">
                <a:latin typeface="Baskerville Old Face" panose="02020602080505020303" pitchFamily="18" charset="0"/>
              </a:rPr>
              <a:t> style='padding: 10px; border: 1px solid #ccc;'&gt;Mode Of Payment&lt;/</a:t>
            </a:r>
            <a:r>
              <a:rPr lang="en-IN" sz="2500" dirty="0" err="1">
                <a:latin typeface="Baskerville Old Face" panose="02020602080505020303" pitchFamily="18" charset="0"/>
              </a:rPr>
              <a:t>th</a:t>
            </a:r>
            <a:r>
              <a:rPr lang="en-IN" sz="2500" dirty="0">
                <a:latin typeface="Baskerville Old Face" panose="02020602080505020303" pitchFamily="18" charset="0"/>
              </a:rPr>
              <a:t>&gt;")</a:t>
            </a:r>
          </a:p>
          <a:p>
            <a:r>
              <a:rPr lang="en-IN" sz="2500" dirty="0">
                <a:latin typeface="Baskerville Old Face" panose="02020602080505020303" pitchFamily="18" charset="0"/>
              </a:rPr>
              <a:t>print("&lt;</a:t>
            </a:r>
            <a:r>
              <a:rPr lang="en-IN" sz="2500" dirty="0" err="1">
                <a:latin typeface="Baskerville Old Face" panose="02020602080505020303" pitchFamily="18" charset="0"/>
              </a:rPr>
              <a:t>th</a:t>
            </a:r>
            <a:r>
              <a:rPr lang="en-IN" sz="2500" dirty="0">
                <a:latin typeface="Baskerville Old Face" panose="02020602080505020303" pitchFamily="18" charset="0"/>
              </a:rPr>
              <a:t> style='padding: 10px; border: 1px solid #ccc;'&gt;Quantity&lt;/th&gt;")</a:t>
            </a:r>
          </a:p>
          <a:p>
            <a:r>
              <a:rPr lang="en-IN" sz="2500" dirty="0">
                <a:latin typeface="Baskerville Old Face" panose="02020602080505020303" pitchFamily="18" charset="0"/>
              </a:rPr>
              <a:t>print("&lt;/tr&gt;")</a:t>
            </a:r>
          </a:p>
          <a:p>
            <a:endParaRPr lang="en-IN" sz="2500" dirty="0">
              <a:latin typeface="Baskerville Old Face" panose="020206020805050203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4A68F5-5E00-7891-3717-29A1C5DCC8A1}"/>
              </a:ext>
            </a:extLst>
          </p:cNvPr>
          <p:cNvSpPr txBox="1"/>
          <p:nvPr/>
        </p:nvSpPr>
        <p:spPr>
          <a:xfrm>
            <a:off x="16078200" y="987956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---T. Samiksha Gupta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34A17042-250D-7944-7C80-4B70228FCD1B}"/>
              </a:ext>
            </a:extLst>
          </p:cNvPr>
          <p:cNvSpPr/>
          <p:nvPr/>
        </p:nvSpPr>
        <p:spPr>
          <a:xfrm>
            <a:off x="703200" y="364200"/>
            <a:ext cx="1811400" cy="1731300"/>
          </a:xfrm>
          <a:prstGeom prst="flowChartConnector">
            <a:avLst/>
          </a:prstGeom>
          <a:blipFill>
            <a:blip r:embed="rId3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33A197-D3F8-EB1C-B83A-A79859C8EA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600" y="742335"/>
            <a:ext cx="6115050" cy="7981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6823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2">
            <a:extLst>
              <a:ext uri="{FF2B5EF4-FFF2-40B4-BE49-F238E27FC236}">
                <a16:creationId xmlns:a16="http://schemas.microsoft.com/office/drawing/2014/main" id="{43755923-213F-05EE-1DCA-7452368CE61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12" name="Picture 11" descr="Inventory Management - Google Chrome 6_13_2024 10_03_26 PM">
            <a:extLst>
              <a:ext uri="{FF2B5EF4-FFF2-40B4-BE49-F238E27FC236}">
                <a16:creationId xmlns:a16="http://schemas.microsoft.com/office/drawing/2014/main" id="{30823AEE-88B4-4C58-2C9C-6D32936CE2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178" r="-149" b="1160"/>
          <a:stretch>
            <a:fillRect/>
          </a:stretch>
        </p:blipFill>
        <p:spPr>
          <a:xfrm>
            <a:off x="6949152" y="2400300"/>
            <a:ext cx="11110248" cy="56371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67F9826-AEB2-89A9-40A5-0A5A86707307}"/>
              </a:ext>
            </a:extLst>
          </p:cNvPr>
          <p:cNvSpPr txBox="1">
            <a:spLocks/>
          </p:cNvSpPr>
          <p:nvPr/>
        </p:nvSpPr>
        <p:spPr>
          <a:xfrm>
            <a:off x="7848600" y="418684"/>
            <a:ext cx="3200400" cy="990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IV FORM</a:t>
            </a: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A3ED895A-0613-B50E-0DF5-30A8B2857CC4}"/>
              </a:ext>
            </a:extLst>
          </p:cNvPr>
          <p:cNvSpPr/>
          <p:nvPr/>
        </p:nvSpPr>
        <p:spPr>
          <a:xfrm>
            <a:off x="703200" y="364200"/>
            <a:ext cx="1811400" cy="1731300"/>
          </a:xfrm>
          <a:prstGeom prst="flowChartConnector">
            <a:avLst/>
          </a:prstGeom>
          <a:blipFill>
            <a:blip r:embed="rId4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B11BED2C-337B-3FD9-18A1-E96CF91954B6}"/>
              </a:ext>
            </a:extLst>
          </p:cNvPr>
          <p:cNvSpPr txBox="1">
            <a:spLocks/>
          </p:cNvSpPr>
          <p:nvPr/>
        </p:nvSpPr>
        <p:spPr>
          <a:xfrm>
            <a:off x="457200" y="3162300"/>
            <a:ext cx="6400800" cy="436286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Baskerville Old Face" panose="02020602080505020303" pitchFamily="18" charset="0"/>
              </a:rPr>
              <a:t>def </a:t>
            </a:r>
            <a:r>
              <a:rPr lang="en-US" sz="2400" dirty="0" err="1">
                <a:latin typeface="Baskerville Old Face" panose="02020602080505020303" pitchFamily="18" charset="0"/>
              </a:rPr>
              <a:t>generate_item_dropdown</a:t>
            </a:r>
            <a:r>
              <a:rPr lang="en-US" sz="2400" dirty="0">
                <a:latin typeface="Baskerville Old Face" panose="02020602080505020303" pitchFamily="18" charset="0"/>
              </a:rPr>
              <a:t>():</a:t>
            </a:r>
          </a:p>
          <a:p>
            <a:pPr marL="0" indent="0">
              <a:buNone/>
            </a:pPr>
            <a:r>
              <a:rPr lang="en-US" sz="2400" dirty="0">
                <a:latin typeface="Baskerville Old Face" panose="02020602080505020303" pitchFamily="18" charset="0"/>
              </a:rPr>
              <a:t>    </a:t>
            </a:r>
            <a:r>
              <a:rPr lang="en-US" sz="2400" dirty="0" err="1">
                <a:latin typeface="Baskerville Old Face" panose="02020602080505020303" pitchFamily="18" charset="0"/>
              </a:rPr>
              <a:t>cursor.execute</a:t>
            </a:r>
            <a:r>
              <a:rPr lang="en-US" sz="2400" dirty="0">
                <a:latin typeface="Baskerville Old Face" panose="02020602080505020303" pitchFamily="18" charset="0"/>
              </a:rPr>
              <a:t>("SELECT DISTINCT </a:t>
            </a:r>
            <a:r>
              <a:rPr lang="en-US" sz="2400" dirty="0" err="1">
                <a:latin typeface="Baskerville Old Face" panose="02020602080505020303" pitchFamily="18" charset="0"/>
              </a:rPr>
              <a:t>itemname</a:t>
            </a:r>
            <a:r>
              <a:rPr lang="en-US" sz="2400" dirty="0">
                <a:latin typeface="Baskerville Old Face" panose="02020602080505020303" pitchFamily="18" charset="0"/>
              </a:rPr>
              <a:t> FROM </a:t>
            </a:r>
            <a:r>
              <a:rPr lang="en-US" sz="2400" dirty="0" err="1">
                <a:latin typeface="Baskerville Old Face" panose="02020602080505020303" pitchFamily="18" charset="0"/>
              </a:rPr>
              <a:t>itemtable</a:t>
            </a:r>
            <a:r>
              <a:rPr lang="en-US" sz="2400" dirty="0">
                <a:latin typeface="Baskerville Old Face" panose="02020602080505020303" pitchFamily="18" charset="0"/>
              </a:rPr>
              <a:t>")</a:t>
            </a:r>
          </a:p>
          <a:p>
            <a:pPr marL="0" indent="0">
              <a:buNone/>
            </a:pPr>
            <a:r>
              <a:rPr lang="en-US" sz="2400" dirty="0">
                <a:latin typeface="Baskerville Old Face" panose="02020602080505020303" pitchFamily="18" charset="0"/>
              </a:rPr>
              <a:t>    items = </a:t>
            </a:r>
            <a:r>
              <a:rPr lang="en-US" sz="2400" dirty="0" err="1">
                <a:latin typeface="Baskerville Old Face" panose="02020602080505020303" pitchFamily="18" charset="0"/>
              </a:rPr>
              <a:t>cursor.fetchall</a:t>
            </a:r>
            <a:r>
              <a:rPr lang="en-US" sz="2400" dirty="0">
                <a:latin typeface="Baskerville Old Face" panose="02020602080505020303" pitchFamily="18" charset="0"/>
              </a:rPr>
              <a:t>()</a:t>
            </a:r>
          </a:p>
          <a:p>
            <a:pPr marL="0" indent="0">
              <a:buNone/>
            </a:pPr>
            <a:r>
              <a:rPr lang="en-US" sz="2400" dirty="0">
                <a:latin typeface="Baskerville Old Face" panose="02020602080505020303" pitchFamily="18" charset="0"/>
              </a:rPr>
              <a:t>    </a:t>
            </a:r>
            <a:r>
              <a:rPr lang="en-US" sz="2400" dirty="0" err="1">
                <a:latin typeface="Baskerville Old Face" panose="02020602080505020303" pitchFamily="18" charset="0"/>
              </a:rPr>
              <a:t>dropdown_html</a:t>
            </a:r>
            <a:r>
              <a:rPr lang="en-US" sz="2400" dirty="0">
                <a:latin typeface="Baskerville Old Face" panose="02020602080505020303" pitchFamily="18" charset="0"/>
              </a:rPr>
              <a:t> = "&lt;select name='</a:t>
            </a:r>
            <a:r>
              <a:rPr lang="en-US" sz="2400" dirty="0" err="1">
                <a:latin typeface="Baskerville Old Face" panose="02020602080505020303" pitchFamily="18" charset="0"/>
              </a:rPr>
              <a:t>itemname</a:t>
            </a:r>
            <a:r>
              <a:rPr lang="en-US" sz="2400" dirty="0">
                <a:latin typeface="Baskerville Old Face" panose="02020602080505020303" pitchFamily="18" charset="0"/>
              </a:rPr>
              <a:t>' id='</a:t>
            </a:r>
            <a:r>
              <a:rPr lang="en-US" sz="2400" dirty="0" err="1">
                <a:latin typeface="Baskerville Old Face" panose="02020602080505020303" pitchFamily="18" charset="0"/>
              </a:rPr>
              <a:t>itemname</a:t>
            </a:r>
            <a:r>
              <a:rPr lang="en-US" sz="2400" dirty="0">
                <a:latin typeface="Baskerville Old Face" panose="02020602080505020303" pitchFamily="18" charset="0"/>
              </a:rPr>
              <a:t>' </a:t>
            </a:r>
            <a:r>
              <a:rPr lang="en-US" sz="2400" dirty="0" err="1">
                <a:latin typeface="Baskerville Old Face" panose="02020602080505020303" pitchFamily="18" charset="0"/>
              </a:rPr>
              <a:t>onchange</a:t>
            </a:r>
            <a:r>
              <a:rPr lang="en-US" sz="2400" dirty="0">
                <a:latin typeface="Baskerville Old Face" panose="02020602080505020303" pitchFamily="18" charset="0"/>
              </a:rPr>
              <a:t>='</a:t>
            </a:r>
            <a:r>
              <a:rPr lang="en-US" sz="2400" dirty="0" err="1">
                <a:latin typeface="Baskerville Old Face" panose="02020602080505020303" pitchFamily="18" charset="0"/>
              </a:rPr>
              <a:t>displayDepartments</a:t>
            </a:r>
            <a:r>
              <a:rPr lang="en-US" sz="2400" dirty="0">
                <a:latin typeface="Baskerville Old Face" panose="02020602080505020303" pitchFamily="18" charset="0"/>
              </a:rPr>
              <a:t>()' style='border: 1px solid #800000; padding: 5px; display: inline-block;'&gt;"</a:t>
            </a:r>
          </a:p>
          <a:p>
            <a:pPr marL="0" indent="0">
              <a:buNone/>
            </a:pPr>
            <a:r>
              <a:rPr lang="en-US" sz="2400" dirty="0">
                <a:latin typeface="Baskerville Old Face" panose="02020602080505020303" pitchFamily="18" charset="0"/>
              </a:rPr>
              <a:t>    </a:t>
            </a:r>
            <a:r>
              <a:rPr lang="en-US" sz="2400" dirty="0" err="1">
                <a:latin typeface="Baskerville Old Face" panose="02020602080505020303" pitchFamily="18" charset="0"/>
              </a:rPr>
              <a:t>dropdown_html</a:t>
            </a:r>
            <a:r>
              <a:rPr lang="en-US" sz="2400" dirty="0">
                <a:latin typeface="Baskerville Old Face" panose="02020602080505020303" pitchFamily="18" charset="0"/>
              </a:rPr>
              <a:t> += "&lt;option value='' selected disabled&gt;Select Item&lt;/option&gt;"  # Set default option</a:t>
            </a:r>
          </a:p>
          <a:p>
            <a:pPr marL="0" indent="0">
              <a:buNone/>
            </a:pPr>
            <a:r>
              <a:rPr lang="en-US" sz="2400" dirty="0">
                <a:latin typeface="Baskerville Old Face" panose="02020602080505020303" pitchFamily="18" charset="0"/>
              </a:rPr>
              <a:t>    for item in items:</a:t>
            </a:r>
          </a:p>
          <a:p>
            <a:pPr marL="0" indent="0">
              <a:buNone/>
            </a:pPr>
            <a:r>
              <a:rPr lang="en-US" sz="2400" dirty="0">
                <a:latin typeface="Baskerville Old Face" panose="02020602080505020303" pitchFamily="18" charset="0"/>
              </a:rPr>
              <a:t>        </a:t>
            </a:r>
            <a:r>
              <a:rPr lang="en-US" sz="2400" dirty="0" err="1">
                <a:latin typeface="Baskerville Old Face" panose="02020602080505020303" pitchFamily="18" charset="0"/>
              </a:rPr>
              <a:t>dropdown_html</a:t>
            </a:r>
            <a:r>
              <a:rPr lang="en-US" sz="2400" dirty="0">
                <a:latin typeface="Baskerville Old Face" panose="02020602080505020303" pitchFamily="18" charset="0"/>
              </a:rPr>
              <a:t> += "&lt;option value='{}'&gt;{}&lt;/option&gt;".format(item[0], item[0])</a:t>
            </a:r>
          </a:p>
          <a:p>
            <a:pPr marL="0" indent="0">
              <a:buNone/>
            </a:pPr>
            <a:r>
              <a:rPr lang="en-US" sz="2400" dirty="0">
                <a:latin typeface="Baskerville Old Face" panose="02020602080505020303" pitchFamily="18" charset="0"/>
              </a:rPr>
              <a:t>    </a:t>
            </a:r>
            <a:r>
              <a:rPr lang="en-US" sz="2400" dirty="0" err="1">
                <a:latin typeface="Baskerville Old Face" panose="02020602080505020303" pitchFamily="18" charset="0"/>
              </a:rPr>
              <a:t>dropdown_html</a:t>
            </a:r>
            <a:r>
              <a:rPr lang="en-US" sz="2400" dirty="0">
                <a:latin typeface="Baskerville Old Face" panose="02020602080505020303" pitchFamily="18" charset="0"/>
              </a:rPr>
              <a:t> += "&lt;/select&gt;"</a:t>
            </a:r>
          </a:p>
          <a:p>
            <a:pPr marL="0" indent="0">
              <a:buNone/>
            </a:pPr>
            <a:r>
              <a:rPr lang="en-US" sz="2400" dirty="0">
                <a:latin typeface="Baskerville Old Face" panose="02020602080505020303" pitchFamily="18" charset="0"/>
              </a:rPr>
              <a:t>    return </a:t>
            </a:r>
            <a:r>
              <a:rPr lang="en-US" sz="2400" dirty="0" err="1">
                <a:latin typeface="Baskerville Old Face" panose="02020602080505020303" pitchFamily="18" charset="0"/>
              </a:rPr>
              <a:t>dropdown_html</a:t>
            </a:r>
            <a:endParaRPr lang="en-US" sz="2400" dirty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sz="2400" dirty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Baskerville Old Face" panose="02020602080505020303" pitchFamily="18" charset="0"/>
              </a:rPr>
              <a:t>                                                                                                                                                                                   </a:t>
            </a:r>
          </a:p>
          <a:p>
            <a:pPr marL="0" indent="0">
              <a:buNone/>
            </a:pPr>
            <a:r>
              <a:rPr lang="en-US" sz="2400" dirty="0">
                <a:latin typeface="Baskerville Old Face" panose="02020602080505020303" pitchFamily="18" charset="0"/>
              </a:rPr>
              <a:t>                                                                                                                                      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659D5A-FB24-DC29-2EDB-10DD45362B77}"/>
              </a:ext>
            </a:extLst>
          </p:cNvPr>
          <p:cNvSpPr txBox="1"/>
          <p:nvPr/>
        </p:nvSpPr>
        <p:spPr>
          <a:xfrm>
            <a:off x="449826" y="2624435"/>
            <a:ext cx="6001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HOW THE DROP DOWN TAKES PLACE: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D1FC9B-6C6E-FC3E-90EB-F229751774CB}"/>
              </a:ext>
            </a:extLst>
          </p:cNvPr>
          <p:cNvSpPr txBox="1"/>
          <p:nvPr/>
        </p:nvSpPr>
        <p:spPr>
          <a:xfrm>
            <a:off x="16744950" y="9889400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---Sri Charan</a:t>
            </a:r>
          </a:p>
        </p:txBody>
      </p:sp>
    </p:spTree>
    <p:extLst>
      <p:ext uri="{BB962C8B-B14F-4D97-AF65-F5344CB8AC3E}">
        <p14:creationId xmlns:p14="http://schemas.microsoft.com/office/powerpoint/2010/main" val="3971370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1A56581B-89B3-88D2-6F51-E6C19F93ED4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2" name="TextBox 18">
            <a:extLst>
              <a:ext uri="{FF2B5EF4-FFF2-40B4-BE49-F238E27FC236}">
                <a16:creationId xmlns:a16="http://schemas.microsoft.com/office/drawing/2014/main" id="{3165ECAD-6CE1-28A2-024A-FBBBCBBDD358}"/>
              </a:ext>
            </a:extLst>
          </p:cNvPr>
          <p:cNvSpPr txBox="1"/>
          <p:nvPr/>
        </p:nvSpPr>
        <p:spPr>
          <a:xfrm>
            <a:off x="990600" y="3444284"/>
            <a:ext cx="16535400" cy="33984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490"/>
              </a:lnSpc>
              <a:spcBef>
                <a:spcPct val="0"/>
              </a:spcBef>
            </a:pPr>
            <a:r>
              <a:rPr lang="en-US" sz="13100" dirty="0">
                <a:solidFill>
                  <a:srgbClr val="000000"/>
                </a:solidFill>
                <a:latin typeface="Calisto MT" panose="02040603050505030304" pitchFamily="18" charset="0"/>
              </a:rPr>
              <a:t>W</a:t>
            </a:r>
            <a:r>
              <a:rPr lang="en-US" sz="13100" u="none" dirty="0">
                <a:solidFill>
                  <a:srgbClr val="000000"/>
                </a:solidFill>
                <a:latin typeface="Calisto MT" panose="02040603050505030304" pitchFamily="18" charset="0"/>
              </a:rPr>
              <a:t>elcome</a:t>
            </a:r>
          </a:p>
          <a:p>
            <a:pPr marL="0" lvl="0" indent="0">
              <a:lnSpc>
                <a:spcPts val="8490"/>
              </a:lnSpc>
              <a:spcBef>
                <a:spcPct val="0"/>
              </a:spcBef>
            </a:pPr>
            <a:r>
              <a:rPr lang="en-US" sz="13100" u="none" dirty="0">
                <a:solidFill>
                  <a:srgbClr val="000000"/>
                </a:solidFill>
                <a:latin typeface="Calisto MT" panose="02040603050505030304" pitchFamily="18" charset="0"/>
              </a:rPr>
              <a:t> </a:t>
            </a:r>
          </a:p>
          <a:p>
            <a:pPr marL="0" lvl="0" indent="0">
              <a:lnSpc>
                <a:spcPts val="8490"/>
              </a:lnSpc>
              <a:spcBef>
                <a:spcPct val="0"/>
              </a:spcBef>
            </a:pPr>
            <a:r>
              <a:rPr lang="en-US" sz="13100" u="none" dirty="0">
                <a:solidFill>
                  <a:srgbClr val="000000"/>
                </a:solidFill>
                <a:latin typeface="Calisto MT" panose="02040603050505030304" pitchFamily="18" charset="0"/>
              </a:rPr>
              <a:t>Dr. GVNKV Subbarao</a:t>
            </a:r>
          </a:p>
        </p:txBody>
      </p:sp>
    </p:spTree>
    <p:extLst>
      <p:ext uri="{BB962C8B-B14F-4D97-AF65-F5344CB8AC3E}">
        <p14:creationId xmlns:p14="http://schemas.microsoft.com/office/powerpoint/2010/main" val="2122819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4F1EFD1D-EB0D-B98C-FD9B-A0933598956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B3E00-5AB8-18B9-DE97-2037C60AF7E3}"/>
              </a:ext>
            </a:extLst>
          </p:cNvPr>
          <p:cNvSpPr txBox="1">
            <a:spLocks/>
          </p:cNvSpPr>
          <p:nvPr/>
        </p:nvSpPr>
        <p:spPr>
          <a:xfrm>
            <a:off x="2743200" y="352291"/>
            <a:ext cx="12344400" cy="78131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IV Number generation:</a:t>
            </a: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2E92B210-EB3A-6076-90B2-BA11D49251F4}"/>
              </a:ext>
            </a:extLst>
          </p:cNvPr>
          <p:cNvSpPr/>
          <p:nvPr/>
        </p:nvSpPr>
        <p:spPr>
          <a:xfrm>
            <a:off x="703200" y="364200"/>
            <a:ext cx="1811400" cy="1731300"/>
          </a:xfrm>
          <a:prstGeom prst="flowChartConnector">
            <a:avLst/>
          </a:prstGeom>
          <a:blipFill>
            <a:blip r:embed="rId3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B39126-ACE4-1F5E-9109-A6BB35166123}"/>
              </a:ext>
            </a:extLst>
          </p:cNvPr>
          <p:cNvSpPr txBox="1">
            <a:spLocks/>
          </p:cNvSpPr>
          <p:nvPr/>
        </p:nvSpPr>
        <p:spPr>
          <a:xfrm>
            <a:off x="152400" y="3467100"/>
            <a:ext cx="9258452" cy="42672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err="1">
                <a:latin typeface="Baskerville Old Face" panose="02020602080505020303" pitchFamily="18" charset="0"/>
              </a:rPr>
              <a:t>cursor.execute</a:t>
            </a:r>
            <a:r>
              <a:rPr lang="en-US" sz="2800" dirty="0">
                <a:latin typeface="Baskerville Old Face" panose="02020602080505020303" pitchFamily="18" charset="0"/>
              </a:rPr>
              <a:t>("SELECT </a:t>
            </a:r>
            <a:r>
              <a:rPr lang="en-US" sz="2800" dirty="0" err="1">
                <a:latin typeface="Baskerville Old Face" panose="02020602080505020303" pitchFamily="18" charset="0"/>
              </a:rPr>
              <a:t>ivnumber</a:t>
            </a:r>
            <a:r>
              <a:rPr lang="en-US" sz="2800" dirty="0">
                <a:latin typeface="Baskerville Old Face" panose="02020602080505020303" pitchFamily="18" charset="0"/>
              </a:rPr>
              <a:t> FROM </a:t>
            </a:r>
            <a:r>
              <a:rPr lang="en-US" sz="2800" dirty="0" err="1">
                <a:latin typeface="Baskerville Old Face" panose="02020602080505020303" pitchFamily="18" charset="0"/>
              </a:rPr>
              <a:t>ivtable</a:t>
            </a:r>
            <a:r>
              <a:rPr lang="en-US" sz="2800" dirty="0">
                <a:latin typeface="Baskerville Old Face" panose="02020602080505020303" pitchFamily="18" charset="0"/>
              </a:rPr>
              <a:t> ORDER BY </a:t>
            </a:r>
            <a:r>
              <a:rPr lang="en-US" sz="2800" dirty="0" err="1">
                <a:latin typeface="Baskerville Old Face" panose="02020602080505020303" pitchFamily="18" charset="0"/>
              </a:rPr>
              <a:t>ivnumber</a:t>
            </a:r>
            <a:r>
              <a:rPr lang="en-US" sz="2800" dirty="0">
                <a:latin typeface="Baskerville Old Face" panose="02020602080505020303" pitchFamily="18" charset="0"/>
              </a:rPr>
              <a:t> DESC LIMIT 1")</a:t>
            </a:r>
          </a:p>
          <a:p>
            <a:pPr marL="0" indent="0">
              <a:buNone/>
            </a:pPr>
            <a:r>
              <a:rPr lang="en-US" sz="2800" dirty="0">
                <a:latin typeface="Baskerville Old Face" panose="02020602080505020303" pitchFamily="18" charset="0"/>
              </a:rPr>
              <a:t>            </a:t>
            </a:r>
            <a:r>
              <a:rPr lang="en-US" sz="2800" dirty="0" err="1">
                <a:latin typeface="Baskerville Old Face" panose="02020602080505020303" pitchFamily="18" charset="0"/>
              </a:rPr>
              <a:t>last_iv_number</a:t>
            </a:r>
            <a:r>
              <a:rPr lang="en-US" sz="2800" dirty="0">
                <a:latin typeface="Baskerville Old Face" panose="02020602080505020303" pitchFamily="18" charset="0"/>
              </a:rPr>
              <a:t> = </a:t>
            </a:r>
            <a:r>
              <a:rPr lang="en-US" sz="2800" dirty="0" err="1">
                <a:latin typeface="Baskerville Old Face" panose="02020602080505020303" pitchFamily="18" charset="0"/>
              </a:rPr>
              <a:t>cursor.fetchone</a:t>
            </a:r>
            <a:r>
              <a:rPr lang="en-US" sz="2800" dirty="0">
                <a:latin typeface="Baskerville Old Face" panose="02020602080505020303" pitchFamily="18" charset="0"/>
              </a:rPr>
              <a:t>()</a:t>
            </a:r>
          </a:p>
          <a:p>
            <a:pPr marL="0" indent="0">
              <a:buNone/>
            </a:pPr>
            <a:r>
              <a:rPr lang="en-US" sz="2800" dirty="0">
                <a:latin typeface="Baskerville Old Face" panose="02020602080505020303" pitchFamily="18" charset="0"/>
              </a:rPr>
              <a:t>	  if </a:t>
            </a:r>
            <a:r>
              <a:rPr lang="en-US" sz="2800" dirty="0" err="1">
                <a:latin typeface="Baskerville Old Face" panose="02020602080505020303" pitchFamily="18" charset="0"/>
              </a:rPr>
              <a:t>last_iv_number</a:t>
            </a:r>
            <a:r>
              <a:rPr lang="en-US" sz="2800" dirty="0">
                <a:latin typeface="Baskerville Old Face" panose="02020602080505020303" pitchFamily="18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latin typeface="Baskerville Old Face" panose="02020602080505020303" pitchFamily="18" charset="0"/>
              </a:rPr>
              <a:t>                </a:t>
            </a:r>
            <a:r>
              <a:rPr lang="en-US" sz="2800" dirty="0" err="1">
                <a:latin typeface="Baskerville Old Face" panose="02020602080505020303" pitchFamily="18" charset="0"/>
              </a:rPr>
              <a:t>last_digits</a:t>
            </a:r>
            <a:r>
              <a:rPr lang="en-US" sz="2800" dirty="0">
                <a:latin typeface="Baskerville Old Face" panose="02020602080505020303" pitchFamily="18" charset="0"/>
              </a:rPr>
              <a:t> = int(</a:t>
            </a:r>
            <a:r>
              <a:rPr lang="en-US" sz="2800" dirty="0" err="1">
                <a:latin typeface="Baskerville Old Face" panose="02020602080505020303" pitchFamily="18" charset="0"/>
              </a:rPr>
              <a:t>last_iv_number</a:t>
            </a:r>
            <a:r>
              <a:rPr lang="en-US" sz="2800" dirty="0">
                <a:latin typeface="Baskerville Old Face" panose="02020602080505020303" pitchFamily="18" charset="0"/>
              </a:rPr>
              <a:t>[0].split("-")[1]) + 1</a:t>
            </a:r>
          </a:p>
          <a:p>
            <a:pPr marL="0" indent="0">
              <a:buNone/>
            </a:pPr>
            <a:r>
              <a:rPr lang="en-US" sz="2800" dirty="0">
                <a:latin typeface="Baskerville Old Face" panose="02020602080505020303" pitchFamily="18" charset="0"/>
              </a:rPr>
              <a:t>                </a:t>
            </a:r>
            <a:r>
              <a:rPr lang="en-US" sz="2800" dirty="0" err="1">
                <a:latin typeface="Baskerville Old Face" panose="02020602080505020303" pitchFamily="18" charset="0"/>
              </a:rPr>
              <a:t>new_iv_number</a:t>
            </a:r>
            <a:r>
              <a:rPr lang="en-US" sz="2800" dirty="0">
                <a:latin typeface="Baskerville Old Face" panose="02020602080505020303" pitchFamily="18" charset="0"/>
              </a:rPr>
              <a:t> = "IV-{0:03d}-2024".format(</a:t>
            </a:r>
            <a:r>
              <a:rPr lang="en-US" sz="2800" dirty="0" err="1">
                <a:latin typeface="Baskerville Old Face" panose="02020602080505020303" pitchFamily="18" charset="0"/>
              </a:rPr>
              <a:t>last_digits</a:t>
            </a:r>
            <a:r>
              <a:rPr lang="en-US" sz="2800" dirty="0">
                <a:latin typeface="Baskerville Old Face" panose="02020602080505020303" pitchFamily="18" charset="0"/>
              </a:rPr>
              <a:t>)</a:t>
            </a:r>
          </a:p>
          <a:p>
            <a:pPr marL="0" indent="0">
              <a:buNone/>
            </a:pPr>
            <a:r>
              <a:rPr lang="en-US" sz="2800" dirty="0">
                <a:latin typeface="Baskerville Old Face" panose="02020602080505020303" pitchFamily="18" charset="0"/>
              </a:rPr>
              <a:t>            else:</a:t>
            </a:r>
          </a:p>
          <a:p>
            <a:pPr marL="0" indent="0">
              <a:buNone/>
            </a:pPr>
            <a:r>
              <a:rPr lang="en-US" sz="2800" dirty="0">
                <a:latin typeface="Baskerville Old Face" panose="02020602080505020303" pitchFamily="18" charset="0"/>
              </a:rPr>
              <a:t>                </a:t>
            </a:r>
            <a:r>
              <a:rPr lang="en-US" sz="2800" dirty="0" err="1">
                <a:latin typeface="Baskerville Old Face" panose="02020602080505020303" pitchFamily="18" charset="0"/>
              </a:rPr>
              <a:t>new_iv_number</a:t>
            </a:r>
            <a:r>
              <a:rPr lang="en-US" sz="2800" dirty="0">
                <a:latin typeface="Baskerville Old Face" panose="02020602080505020303" pitchFamily="18" charset="0"/>
              </a:rPr>
              <a:t> = "IV-001-2024"</a:t>
            </a:r>
          </a:p>
        </p:txBody>
      </p:sp>
      <p:pic>
        <p:nvPicPr>
          <p:cNvPr id="5" name="Content Placeholder 5" descr="Inventory Management - Google Chrome 6_13_2024 10_03_34 PM">
            <a:extLst>
              <a:ext uri="{FF2B5EF4-FFF2-40B4-BE49-F238E27FC236}">
                <a16:creationId xmlns:a16="http://schemas.microsoft.com/office/drawing/2014/main" id="{319AA06E-E00A-6F97-C246-75F72058E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8052" y="1485900"/>
            <a:ext cx="7505548" cy="82187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6A5B37-D86B-DC21-9939-91E1069A7B5A}"/>
              </a:ext>
            </a:extLst>
          </p:cNvPr>
          <p:cNvSpPr txBox="1"/>
          <p:nvPr/>
        </p:nvSpPr>
        <p:spPr>
          <a:xfrm>
            <a:off x="16744950" y="9889400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---Sri Charan</a:t>
            </a:r>
          </a:p>
        </p:txBody>
      </p:sp>
    </p:spTree>
    <p:extLst>
      <p:ext uri="{BB962C8B-B14F-4D97-AF65-F5344CB8AC3E}">
        <p14:creationId xmlns:p14="http://schemas.microsoft.com/office/powerpoint/2010/main" val="4667346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D71EDF71-6BC8-C562-D1A9-463818359BEA}"/>
              </a:ext>
            </a:extLst>
          </p:cNvPr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62D678-381D-3BED-4AB9-8034D6DD9D25}"/>
              </a:ext>
            </a:extLst>
          </p:cNvPr>
          <p:cNvSpPr txBox="1">
            <a:spLocks/>
          </p:cNvSpPr>
          <p:nvPr/>
        </p:nvSpPr>
        <p:spPr>
          <a:xfrm>
            <a:off x="2218780" y="365429"/>
            <a:ext cx="390525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Use of IV </a:t>
            </a:r>
          </a:p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print page:</a:t>
            </a: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E2D416C1-3BDA-E348-60BB-93094833D05E}"/>
              </a:ext>
            </a:extLst>
          </p:cNvPr>
          <p:cNvSpPr/>
          <p:nvPr/>
        </p:nvSpPr>
        <p:spPr>
          <a:xfrm>
            <a:off x="703200" y="364200"/>
            <a:ext cx="1811400" cy="1731300"/>
          </a:xfrm>
          <a:prstGeom prst="flowChartConnector">
            <a:avLst/>
          </a:prstGeom>
          <a:blipFill>
            <a:blip r:embed="rId3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 descr="Inventory Management - Google Chrome 6_13_2024 10_03_34 PM">
            <a:extLst>
              <a:ext uri="{FF2B5EF4-FFF2-40B4-BE49-F238E27FC236}">
                <a16:creationId xmlns:a16="http://schemas.microsoft.com/office/drawing/2014/main" id="{41D63D0E-8C64-33F5-4839-3A2A533D28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08" t="10932" r="15864" b="5820"/>
          <a:stretch/>
        </p:blipFill>
        <p:spPr>
          <a:xfrm>
            <a:off x="6019800" y="266700"/>
            <a:ext cx="11554370" cy="80575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635AB3-33AF-6CC7-616F-F581BFF91F42}"/>
              </a:ext>
            </a:extLst>
          </p:cNvPr>
          <p:cNvSpPr txBox="1"/>
          <p:nvPr/>
        </p:nvSpPr>
        <p:spPr>
          <a:xfrm>
            <a:off x="16744950" y="9889400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---Sri Charan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23EA869-094E-3872-FB27-575E9988C8CB}"/>
              </a:ext>
            </a:extLst>
          </p:cNvPr>
          <p:cNvSpPr txBox="1">
            <a:spLocks/>
          </p:cNvSpPr>
          <p:nvPr/>
        </p:nvSpPr>
        <p:spPr>
          <a:xfrm>
            <a:off x="76200" y="8963882"/>
            <a:ext cx="18288000" cy="105641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latin typeface="Baskerville Old Face" panose="02020602080505020303" pitchFamily="18" charset="0"/>
              </a:rPr>
              <a:t>It will sort the table to find the highest iv number which is latest and prints the corresponding details </a:t>
            </a:r>
          </a:p>
        </p:txBody>
      </p:sp>
    </p:spTree>
    <p:extLst>
      <p:ext uri="{BB962C8B-B14F-4D97-AF65-F5344CB8AC3E}">
        <p14:creationId xmlns:p14="http://schemas.microsoft.com/office/powerpoint/2010/main" val="37860272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09BCB264-A495-C9DD-E0F0-D437399BAEE8}"/>
              </a:ext>
            </a:extLst>
          </p:cNvPr>
          <p:cNvSpPr/>
          <p:nvPr/>
        </p:nvSpPr>
        <p:spPr>
          <a:xfrm>
            <a:off x="0" y="-38100"/>
            <a:ext cx="18288000" cy="103251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F40A4F-A96D-3440-CBA7-62B02362C7D5}"/>
              </a:ext>
            </a:extLst>
          </p:cNvPr>
          <p:cNvSpPr>
            <a:spLocks noGrp="1"/>
          </p:cNvSpPr>
          <p:nvPr/>
        </p:nvSpPr>
        <p:spPr>
          <a:xfrm>
            <a:off x="2971800" y="190500"/>
            <a:ext cx="3733800" cy="6974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Normalization:</a:t>
            </a: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80274A83-35C7-A8A4-2DA7-3E797EDE5F01}"/>
              </a:ext>
            </a:extLst>
          </p:cNvPr>
          <p:cNvSpPr/>
          <p:nvPr/>
        </p:nvSpPr>
        <p:spPr>
          <a:xfrm>
            <a:off x="703200" y="364200"/>
            <a:ext cx="1811400" cy="1731300"/>
          </a:xfrm>
          <a:prstGeom prst="flowChartConnector">
            <a:avLst/>
          </a:prstGeom>
          <a:blipFill>
            <a:blip r:embed="rId3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771F3F-A190-4F7E-9D5D-99F423E8ABF2}"/>
              </a:ext>
            </a:extLst>
          </p:cNvPr>
          <p:cNvSpPr txBox="1"/>
          <p:nvPr/>
        </p:nvSpPr>
        <p:spPr>
          <a:xfrm>
            <a:off x="381000" y="2999244"/>
            <a:ext cx="5181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b="1" dirty="0">
                <a:latin typeface="Baskerville Old Face" panose="02020602080505020303" pitchFamily="18" charset="0"/>
              </a:rPr>
              <a:t>What is Normalization?</a:t>
            </a:r>
          </a:p>
          <a:p>
            <a:pPr algn="l"/>
            <a:r>
              <a:rPr lang="en-US" sz="2400" dirty="0">
                <a:latin typeface="Baskerville Old Face" panose="02020602080505020303" pitchFamily="18" charset="0"/>
              </a:rPr>
              <a:t>Normalization is a systematic approach to organizing data in a database to reduce redundancy and improve data integrity. The main objectives of normalization are to eliminate redundant data  and to ensure data dependencies make sense.</a:t>
            </a:r>
            <a:endParaRPr lang="en-IN" sz="2400" dirty="0">
              <a:latin typeface="Baskerville Old Face" panose="02020602080505020303" pitchFamily="18" charset="0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D51C0502-D0FC-B56C-C45A-5C23C334C8E6}"/>
              </a:ext>
            </a:extLst>
          </p:cNvPr>
          <p:cNvSpPr txBox="1"/>
          <p:nvPr/>
        </p:nvSpPr>
        <p:spPr>
          <a:xfrm>
            <a:off x="381000" y="6352044"/>
            <a:ext cx="5334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b="1" dirty="0">
                <a:latin typeface="Baskerville Old Face" panose="02020602080505020303" pitchFamily="18" charset="0"/>
              </a:rPr>
              <a:t>Why is it important to normalize the table: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To minimize the redundancy – It is impossible to bring the redundancy to zero but using normalization we can minimize the redundancy.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To avoid insert, delete, update anomalies we use normalization.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A5CAF6-016F-7945-BB42-84EEDDC56F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31713"/>
            <a:ext cx="10196052" cy="27495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9D75D0-46E4-B1AB-ECCC-C173DB01EE6C}"/>
              </a:ext>
            </a:extLst>
          </p:cNvPr>
          <p:cNvSpPr txBox="1"/>
          <p:nvPr/>
        </p:nvSpPr>
        <p:spPr>
          <a:xfrm>
            <a:off x="16840200" y="987956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</a:t>
            </a:r>
            <a:r>
              <a:rPr lang="en-IN" sz="1800" dirty="0">
                <a:latin typeface="Baskerville Old Face" panose="02020602080505020303" pitchFamily="18" charset="0"/>
              </a:rPr>
              <a:t> S. </a:t>
            </a:r>
            <a:r>
              <a:rPr lang="en-IN" sz="1800" dirty="0" err="1">
                <a:latin typeface="Baskerville Old Face" panose="02020602080505020303" pitchFamily="18" charset="0"/>
              </a:rPr>
              <a:t>Akshitha</a:t>
            </a:r>
            <a:endParaRPr lang="en-IN" dirty="0">
              <a:latin typeface="Baskerville Old Face" panose="0202060208050502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C533B7-369C-B50F-D0D7-EFDD5EBC5624}"/>
              </a:ext>
            </a:extLst>
          </p:cNvPr>
          <p:cNvSpPr txBox="1"/>
          <p:nvPr/>
        </p:nvSpPr>
        <p:spPr>
          <a:xfrm>
            <a:off x="6009996" y="3086100"/>
            <a:ext cx="6830904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latin typeface="Baskerville Old Face" panose="02020602080505020303" pitchFamily="18" charset="0"/>
              </a:rPr>
              <a:t>1NF:</a:t>
            </a:r>
            <a:endParaRPr lang="en-US" sz="2400" dirty="0">
              <a:latin typeface="Baskerville Old Face" panose="020206020805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Baskerville Old Face" panose="02020602080505020303" pitchFamily="18" charset="0"/>
              </a:rPr>
              <a:t>Definition: </a:t>
            </a:r>
            <a:r>
              <a:rPr lang="en-US" sz="2400" dirty="0">
                <a:latin typeface="Baskerville Old Face" panose="02020602080505020303" pitchFamily="18" charset="0"/>
              </a:rPr>
              <a:t>A table is in 1NF if it contains only atomic values, and each column contains values of a single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skerville Old Face" panose="02020602080505020303" pitchFamily="18" charset="0"/>
              </a:rPr>
              <a:t>The table should have a primary key.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skerville Old Face" panose="02020602080505020303" pitchFamily="18" charset="0"/>
              </a:rPr>
              <a:t>There should not be any repeating groups in one entity</a:t>
            </a:r>
            <a:endParaRPr lang="en-IN" sz="2400" b="1" u="sng" dirty="0">
              <a:latin typeface="Baskerville Old Face" panose="0202060208050502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BE36AF-4B7B-14D6-7BC2-BAB333E62745}"/>
              </a:ext>
            </a:extLst>
          </p:cNvPr>
          <p:cNvSpPr txBox="1"/>
          <p:nvPr/>
        </p:nvSpPr>
        <p:spPr>
          <a:xfrm>
            <a:off x="6096000" y="6362700"/>
            <a:ext cx="722308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Baskerville Old Face" panose="02020602080505020303" pitchFamily="18" charset="0"/>
              </a:rPr>
              <a:t>2NF:</a:t>
            </a:r>
            <a:endParaRPr lang="en-US" sz="2800" dirty="0">
              <a:latin typeface="Baskerville Old Face" panose="020206020805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Baskerville Old Face" panose="02020602080505020303" pitchFamily="18" charset="0"/>
              </a:rPr>
              <a:t>Definition: </a:t>
            </a:r>
            <a:r>
              <a:rPr lang="en-US" sz="2400" dirty="0">
                <a:latin typeface="Baskerville Old Face" panose="02020602080505020303" pitchFamily="18" charset="0"/>
              </a:rPr>
              <a:t> A table is in 2NF if it is already in 1NF , and all non-key attributes are fully functionally dependent on the primary key.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skerville Old Face" panose="02020602080505020303" pitchFamily="18" charset="0"/>
              </a:rPr>
              <a:t>It must be in 1NF.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skerville Old Face" panose="02020602080505020303" pitchFamily="18" charset="0"/>
              </a:rPr>
              <a:t>There should be no partial dependency, meaning no non- key attribute  should depend on part of a composite primary key.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7EF1DA-C7FF-54C0-B8EC-D0451E947E18}"/>
              </a:ext>
            </a:extLst>
          </p:cNvPr>
          <p:cNvSpPr txBox="1"/>
          <p:nvPr/>
        </p:nvSpPr>
        <p:spPr>
          <a:xfrm>
            <a:off x="13726765" y="3848874"/>
            <a:ext cx="3995937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Baskerville Old Face" panose="02020602080505020303" pitchFamily="18" charset="0"/>
              </a:rPr>
              <a:t>3NF</a:t>
            </a:r>
          </a:p>
          <a:p>
            <a:endParaRPr lang="en-US" sz="2400" b="1" u="sng" dirty="0">
              <a:latin typeface="Baskerville Old Face" panose="020206020805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Baskerville Old Face" panose="02020602080505020303" pitchFamily="18" charset="0"/>
              </a:rPr>
              <a:t>Definition: </a:t>
            </a:r>
            <a:r>
              <a:rPr lang="en-US" sz="2400" dirty="0">
                <a:latin typeface="Baskerville Old Face" panose="02020602080505020303" pitchFamily="18" charset="0"/>
              </a:rPr>
              <a:t>A table is in 3NF if it is in 2NF, and all the attributes are functionally dependent only on the primary key.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skerville Old Face" panose="02020602080505020303" pitchFamily="18" charset="0"/>
              </a:rPr>
              <a:t>It must be in 2NF.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skerville Old Face" panose="02020602080505020303" pitchFamily="18" charset="0"/>
              </a:rPr>
              <a:t>There must be no transitive dependency, meaning not depend on other non- key attributes.</a:t>
            </a:r>
            <a:endParaRPr lang="en-IN" sz="2400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4005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>
            <a:extLst>
              <a:ext uri="{FF2B5EF4-FFF2-40B4-BE49-F238E27FC236}">
                <a16:creationId xmlns:a16="http://schemas.microsoft.com/office/drawing/2014/main" id="{23034A1C-1DE5-CBD6-FBD8-CE397AA07DDB}"/>
              </a:ext>
            </a:extLst>
          </p:cNvPr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1CE7E4-93CE-152E-6327-54160D830184}"/>
              </a:ext>
            </a:extLst>
          </p:cNvPr>
          <p:cNvSpPr txBox="1"/>
          <p:nvPr/>
        </p:nvSpPr>
        <p:spPr>
          <a:xfrm>
            <a:off x="5943600" y="226137"/>
            <a:ext cx="1388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Search:</a:t>
            </a:r>
            <a:endParaRPr lang="en-IN" sz="3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40A323BC-29A8-FA34-88CC-FC0C88A7B185}"/>
              </a:ext>
            </a:extLst>
          </p:cNvPr>
          <p:cNvSpPr/>
          <p:nvPr/>
        </p:nvSpPr>
        <p:spPr>
          <a:xfrm>
            <a:off x="152400" y="114300"/>
            <a:ext cx="1582800" cy="1447800"/>
          </a:xfrm>
          <a:prstGeom prst="flowChartConnector">
            <a:avLst/>
          </a:prstGeom>
          <a:blipFill>
            <a:blip r:embed="rId3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6C71E-882B-3A48-E58C-6D0594D64D13}"/>
              </a:ext>
            </a:extLst>
          </p:cNvPr>
          <p:cNvSpPr txBox="1"/>
          <p:nvPr/>
        </p:nvSpPr>
        <p:spPr>
          <a:xfrm>
            <a:off x="7775052" y="226137"/>
            <a:ext cx="103605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skerville Old Face" panose="02020602080505020303" pitchFamily="18" charset="0"/>
              </a:rPr>
              <a:t>conn = sqlite3.connect(</a:t>
            </a:r>
            <a:r>
              <a:rPr lang="en-US" sz="2400" dirty="0" err="1">
                <a:latin typeface="Baskerville Old Face" panose="02020602080505020303" pitchFamily="18" charset="0"/>
              </a:rPr>
              <a:t>db_name</a:t>
            </a:r>
            <a:r>
              <a:rPr lang="en-US" sz="2400" dirty="0">
                <a:latin typeface="Baskerville Old Face" panose="02020602080505020303" pitchFamily="18" charset="0"/>
              </a:rPr>
              <a:t>)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cursor = </a:t>
            </a:r>
            <a:r>
              <a:rPr lang="en-US" sz="2400" dirty="0" err="1">
                <a:latin typeface="Baskerville Old Face" panose="02020602080505020303" pitchFamily="18" charset="0"/>
              </a:rPr>
              <a:t>conn.cursor</a:t>
            </a:r>
            <a:r>
              <a:rPr lang="en-US" sz="2400" dirty="0">
                <a:latin typeface="Baskerville Old Face" panose="02020602080505020303" pitchFamily="18" charset="0"/>
              </a:rPr>
              <a:t>()</a:t>
            </a:r>
          </a:p>
          <a:p>
            <a:r>
              <a:rPr lang="en-US" sz="2400" dirty="0" err="1">
                <a:latin typeface="Baskerville Old Face" panose="02020602080505020303" pitchFamily="18" charset="0"/>
              </a:rPr>
              <a:t>cursor.execute</a:t>
            </a:r>
            <a:r>
              <a:rPr lang="en-US" sz="2400" dirty="0">
                <a:latin typeface="Baskerville Old Face" panose="02020602080505020303" pitchFamily="18" charset="0"/>
              </a:rPr>
              <a:t>("SELECT * FROM suppliers WHERE </a:t>
            </a:r>
            <a:r>
              <a:rPr lang="en-US" sz="2400" dirty="0" err="1">
                <a:latin typeface="Baskerville Old Face" panose="02020602080505020303" pitchFamily="18" charset="0"/>
              </a:rPr>
              <a:t>Sname</a:t>
            </a:r>
            <a:r>
              <a:rPr lang="en-US" sz="2400" dirty="0">
                <a:latin typeface="Baskerville Old Face" panose="02020602080505020303" pitchFamily="18" charset="0"/>
              </a:rPr>
              <a:t> LIKE ?", ('%' + </a:t>
            </a:r>
            <a:r>
              <a:rPr lang="en-US" sz="2400" dirty="0" err="1">
                <a:latin typeface="Baskerville Old Face" panose="02020602080505020303" pitchFamily="18" charset="0"/>
              </a:rPr>
              <a:t>search_query</a:t>
            </a:r>
            <a:r>
              <a:rPr lang="en-US" sz="2400" dirty="0">
                <a:latin typeface="Baskerville Old Face" panose="02020602080505020303" pitchFamily="18" charset="0"/>
              </a:rPr>
              <a:t> + '%',))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suppliers = </a:t>
            </a:r>
            <a:r>
              <a:rPr lang="en-US" sz="2400" dirty="0" err="1">
                <a:latin typeface="Baskerville Old Face" panose="02020602080505020303" pitchFamily="18" charset="0"/>
              </a:rPr>
              <a:t>cursor.fetchall</a:t>
            </a:r>
            <a:r>
              <a:rPr lang="en-US" sz="2400" dirty="0">
                <a:latin typeface="Baskerville Old Face" panose="02020602080505020303" pitchFamily="18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3BE83A-91F6-19D4-7135-18BF309FE42C}"/>
              </a:ext>
            </a:extLst>
          </p:cNvPr>
          <p:cNvSpPr txBox="1"/>
          <p:nvPr/>
        </p:nvSpPr>
        <p:spPr>
          <a:xfrm>
            <a:off x="604810" y="2705100"/>
            <a:ext cx="2260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Sort:</a:t>
            </a:r>
            <a:endParaRPr lang="en-IN" sz="36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D9C11D-D8A8-9C11-EEF6-64933FBE636E}"/>
              </a:ext>
            </a:extLst>
          </p:cNvPr>
          <p:cNvSpPr txBox="1"/>
          <p:nvPr/>
        </p:nvSpPr>
        <p:spPr>
          <a:xfrm>
            <a:off x="1735199" y="2920498"/>
            <a:ext cx="16112614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skerville Old Face" panose="02020602080505020303" pitchFamily="18" charset="0"/>
              </a:rPr>
              <a:t>&lt;form method='post' action=''&gt;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           &lt;label for='</a:t>
            </a:r>
            <a:r>
              <a:rPr lang="en-US" sz="2400" dirty="0" err="1">
                <a:latin typeface="Baskerville Old Face" panose="02020602080505020303" pitchFamily="18" charset="0"/>
              </a:rPr>
              <a:t>sort_field</a:t>
            </a:r>
            <a:r>
              <a:rPr lang="en-US" sz="2400" dirty="0">
                <a:latin typeface="Baskerville Old Face" panose="02020602080505020303" pitchFamily="18" charset="0"/>
              </a:rPr>
              <a:t>'&gt;Select Field to Sort By:&lt;/label&gt;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           &lt;select id='</a:t>
            </a:r>
            <a:r>
              <a:rPr lang="en-US" sz="2400" dirty="0" err="1">
                <a:latin typeface="Baskerville Old Face" panose="02020602080505020303" pitchFamily="18" charset="0"/>
              </a:rPr>
              <a:t>sort_field</a:t>
            </a:r>
            <a:r>
              <a:rPr lang="en-US" sz="2400" dirty="0">
                <a:latin typeface="Baskerville Old Face" panose="02020602080505020303" pitchFamily="18" charset="0"/>
              </a:rPr>
              <a:t>' name='</a:t>
            </a:r>
            <a:r>
              <a:rPr lang="en-US" sz="2400" dirty="0" err="1">
                <a:latin typeface="Baskerville Old Face" panose="02020602080505020303" pitchFamily="18" charset="0"/>
              </a:rPr>
              <a:t>sort_field</a:t>
            </a:r>
            <a:r>
              <a:rPr lang="en-US" sz="2400" dirty="0">
                <a:latin typeface="Baskerville Old Face" panose="02020602080505020303" pitchFamily="18" charset="0"/>
              </a:rPr>
              <a:t>'&gt;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               &lt;option value='</a:t>
            </a:r>
            <a:r>
              <a:rPr lang="en-US" sz="2400" dirty="0" err="1">
                <a:latin typeface="Baskerville Old Face" panose="02020602080505020303" pitchFamily="18" charset="0"/>
              </a:rPr>
              <a:t>supid</a:t>
            </a:r>
            <a:r>
              <a:rPr lang="en-US" sz="2400" dirty="0">
                <a:latin typeface="Baskerville Old Face" panose="02020602080505020303" pitchFamily="18" charset="0"/>
              </a:rPr>
              <a:t>'&gt;Supplier ID&lt;/option&gt;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               &lt;option value='</a:t>
            </a:r>
            <a:r>
              <a:rPr lang="en-US" sz="2400" dirty="0" err="1">
                <a:latin typeface="Baskerville Old Face" panose="02020602080505020303" pitchFamily="18" charset="0"/>
              </a:rPr>
              <a:t>sname</a:t>
            </a:r>
            <a:r>
              <a:rPr lang="en-US" sz="2400" dirty="0">
                <a:latin typeface="Baskerville Old Face" panose="02020602080505020303" pitchFamily="18" charset="0"/>
              </a:rPr>
              <a:t>'&gt;Supplier Name&lt;/option&gt; #All the fields are given as options similarly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           &lt;/select&gt;&lt;</a:t>
            </a:r>
            <a:r>
              <a:rPr lang="en-US" sz="2400" dirty="0" err="1">
                <a:latin typeface="Baskerville Old Face" panose="02020602080505020303" pitchFamily="18" charset="0"/>
              </a:rPr>
              <a:t>br</a:t>
            </a:r>
            <a:r>
              <a:rPr lang="en-US" sz="2400" dirty="0">
                <a:latin typeface="Baskerville Old Face" panose="02020602080505020303" pitchFamily="18" charset="0"/>
              </a:rPr>
              <a:t>&gt;&lt;/</a:t>
            </a:r>
            <a:r>
              <a:rPr lang="en-US" sz="2400" dirty="0" err="1">
                <a:latin typeface="Baskerville Old Face" panose="02020602080505020303" pitchFamily="18" charset="0"/>
              </a:rPr>
              <a:t>br</a:t>
            </a:r>
            <a:r>
              <a:rPr lang="en-US" sz="2400" dirty="0">
                <a:latin typeface="Baskerville Old Face" panose="02020602080505020303" pitchFamily="18" charset="0"/>
              </a:rPr>
              <a:t>&gt;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           &lt;button type='submit' name='action' value='Sort'&gt;Sort&lt;/button&gt;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       &lt;/form&gt;</a:t>
            </a:r>
          </a:p>
          <a:p>
            <a:endParaRPr lang="en-US" sz="2400" dirty="0">
              <a:latin typeface="Baskerville Old Face" panose="02020602080505020303" pitchFamily="18" charset="0"/>
            </a:endParaRPr>
          </a:p>
          <a:p>
            <a:r>
              <a:rPr lang="en-US" sz="2400" dirty="0" err="1">
                <a:latin typeface="Baskerville Old Face" panose="02020602080505020303" pitchFamily="18" charset="0"/>
              </a:rPr>
              <a:t>valid_sort_fields</a:t>
            </a:r>
            <a:r>
              <a:rPr lang="en-US" sz="2400" dirty="0">
                <a:latin typeface="Baskerville Old Face" panose="02020602080505020303" pitchFamily="18" charset="0"/>
              </a:rPr>
              <a:t> = ['</a:t>
            </a:r>
            <a:r>
              <a:rPr lang="en-US" sz="2400" dirty="0" err="1">
                <a:latin typeface="Baskerville Old Face" panose="02020602080505020303" pitchFamily="18" charset="0"/>
              </a:rPr>
              <a:t>supid</a:t>
            </a:r>
            <a:r>
              <a:rPr lang="en-US" sz="2400" dirty="0">
                <a:latin typeface="Baskerville Old Face" panose="02020602080505020303" pitchFamily="18" charset="0"/>
              </a:rPr>
              <a:t>', '</a:t>
            </a:r>
            <a:r>
              <a:rPr lang="en-US" sz="2400" dirty="0" err="1">
                <a:latin typeface="Baskerville Old Face" panose="02020602080505020303" pitchFamily="18" charset="0"/>
              </a:rPr>
              <a:t>sname</a:t>
            </a:r>
            <a:r>
              <a:rPr lang="en-US" sz="2400" dirty="0">
                <a:latin typeface="Baskerville Old Face" panose="02020602080505020303" pitchFamily="18" charset="0"/>
              </a:rPr>
              <a:t>', 'address', '</a:t>
            </a:r>
            <a:r>
              <a:rPr lang="en-US" sz="2400" dirty="0" err="1">
                <a:latin typeface="Baskerville Old Face" panose="02020602080505020303" pitchFamily="18" charset="0"/>
              </a:rPr>
              <a:t>emailid</a:t>
            </a:r>
            <a:r>
              <a:rPr lang="en-US" sz="2400" dirty="0">
                <a:latin typeface="Baskerville Old Face" panose="02020602080505020303" pitchFamily="18" charset="0"/>
              </a:rPr>
              <a:t>', 'phoneno1', 'phoneno2', 'phoneno3', 'blacklisted']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if </a:t>
            </a:r>
            <a:r>
              <a:rPr lang="en-US" sz="2400" dirty="0" err="1">
                <a:latin typeface="Baskerville Old Face" panose="02020602080505020303" pitchFamily="18" charset="0"/>
              </a:rPr>
              <a:t>sort_field</a:t>
            </a:r>
            <a:r>
              <a:rPr lang="en-US" sz="2400" dirty="0">
                <a:latin typeface="Baskerville Old Face" panose="02020602080505020303" pitchFamily="18" charset="0"/>
              </a:rPr>
              <a:t> not in </a:t>
            </a:r>
            <a:r>
              <a:rPr lang="en-US" sz="2400" dirty="0" err="1">
                <a:latin typeface="Baskerville Old Face" panose="02020602080505020303" pitchFamily="18" charset="0"/>
              </a:rPr>
              <a:t>valid_sort_fields</a:t>
            </a:r>
            <a:r>
              <a:rPr lang="en-US" sz="2400" dirty="0">
                <a:latin typeface="Baskerville Old Face" panose="02020602080505020303" pitchFamily="18" charset="0"/>
              </a:rPr>
              <a:t>: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       </a:t>
            </a:r>
            <a:r>
              <a:rPr lang="en-US" sz="2400" dirty="0" err="1">
                <a:latin typeface="Baskerville Old Face" panose="02020602080505020303" pitchFamily="18" charset="0"/>
              </a:rPr>
              <a:t>sort_field</a:t>
            </a:r>
            <a:r>
              <a:rPr lang="en-US" sz="2400" dirty="0">
                <a:latin typeface="Baskerville Old Face" panose="02020602080505020303" pitchFamily="18" charset="0"/>
              </a:rPr>
              <a:t> = '</a:t>
            </a:r>
            <a:r>
              <a:rPr lang="en-US" sz="2400" dirty="0" err="1">
                <a:latin typeface="Baskerville Old Face" panose="02020602080505020303" pitchFamily="18" charset="0"/>
              </a:rPr>
              <a:t>supid</a:t>
            </a:r>
            <a:r>
              <a:rPr lang="en-US" sz="2400" dirty="0">
                <a:latin typeface="Baskerville Old Face" panose="02020602080505020303" pitchFamily="18" charset="0"/>
              </a:rPr>
              <a:t>'  # Default sort field</a:t>
            </a:r>
          </a:p>
          <a:p>
            <a:endParaRPr lang="en-US" sz="2400" dirty="0">
              <a:latin typeface="Baskerville Old Face" panose="02020602080505020303" pitchFamily="18" charset="0"/>
            </a:endParaRPr>
          </a:p>
          <a:p>
            <a:r>
              <a:rPr lang="en-US" sz="2400" dirty="0">
                <a:latin typeface="Baskerville Old Face" panose="02020602080505020303" pitchFamily="18" charset="0"/>
              </a:rPr>
              <a:t>query = f"""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   SELECT </a:t>
            </a:r>
            <a:r>
              <a:rPr lang="en-US" sz="2400" dirty="0" err="1">
                <a:latin typeface="Baskerville Old Face" panose="02020602080505020303" pitchFamily="18" charset="0"/>
              </a:rPr>
              <a:t>supid</a:t>
            </a:r>
            <a:r>
              <a:rPr lang="en-US" sz="2400" dirty="0">
                <a:latin typeface="Baskerville Old Face" panose="02020602080505020303" pitchFamily="18" charset="0"/>
              </a:rPr>
              <a:t>, </a:t>
            </a:r>
            <a:r>
              <a:rPr lang="en-US" sz="2400" dirty="0" err="1">
                <a:latin typeface="Baskerville Old Face" panose="02020602080505020303" pitchFamily="18" charset="0"/>
              </a:rPr>
              <a:t>sname</a:t>
            </a:r>
            <a:r>
              <a:rPr lang="en-US" sz="2400" dirty="0">
                <a:latin typeface="Baskerville Old Face" panose="02020602080505020303" pitchFamily="18" charset="0"/>
              </a:rPr>
              <a:t>, </a:t>
            </a:r>
            <a:r>
              <a:rPr lang="en-US" sz="2400" b="1" dirty="0">
                <a:latin typeface="Baskerville Old Face" panose="02020602080505020303" pitchFamily="18" charset="0"/>
              </a:rPr>
              <a:t>area || ', ' || locality || ', ' || </a:t>
            </a:r>
            <a:r>
              <a:rPr lang="en-US" sz="2400" b="1" dirty="0" err="1">
                <a:latin typeface="Baskerville Old Face" panose="02020602080505020303" pitchFamily="18" charset="0"/>
              </a:rPr>
              <a:t>pincode</a:t>
            </a:r>
            <a:r>
              <a:rPr lang="en-US" sz="2400" b="1" dirty="0">
                <a:latin typeface="Baskerville Old Face" panose="02020602080505020303" pitchFamily="18" charset="0"/>
              </a:rPr>
              <a:t> AS address</a:t>
            </a:r>
            <a:r>
              <a:rPr lang="en-US" sz="2400" dirty="0">
                <a:latin typeface="Baskerville Old Face" panose="02020602080505020303" pitchFamily="18" charset="0"/>
              </a:rPr>
              <a:t>, </a:t>
            </a:r>
            <a:r>
              <a:rPr lang="en-US" sz="2400" dirty="0" err="1">
                <a:latin typeface="Baskerville Old Face" panose="02020602080505020303" pitchFamily="18" charset="0"/>
              </a:rPr>
              <a:t>emailid</a:t>
            </a:r>
            <a:r>
              <a:rPr lang="en-US" sz="2400" dirty="0">
                <a:latin typeface="Baskerville Old Face" panose="02020602080505020303" pitchFamily="18" charset="0"/>
              </a:rPr>
              <a:t>, phoneno1, phoneno2, phoneno3, blacklisted from suppliers </a:t>
            </a:r>
            <a:r>
              <a:rPr lang="en-US" sz="2400" b="1" dirty="0">
                <a:latin typeface="Baskerville Old Face" panose="02020602080505020303" pitchFamily="18" charset="0"/>
              </a:rPr>
              <a:t>ORDER BY </a:t>
            </a:r>
            <a:r>
              <a:rPr lang="en-US" sz="2400" dirty="0">
                <a:latin typeface="Baskerville Old Face" panose="02020602080505020303" pitchFamily="18" charset="0"/>
              </a:rPr>
              <a:t>{</a:t>
            </a:r>
            <a:r>
              <a:rPr lang="en-US" sz="2400" dirty="0" err="1">
                <a:latin typeface="Baskerville Old Face" panose="02020602080505020303" pitchFamily="18" charset="0"/>
              </a:rPr>
              <a:t>sort_field</a:t>
            </a:r>
            <a:r>
              <a:rPr lang="en-US" sz="2400" dirty="0">
                <a:latin typeface="Baskerville Old Face" panose="02020602080505020303" pitchFamily="18" charset="0"/>
              </a:rPr>
              <a:t>}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 ""“</a:t>
            </a:r>
          </a:p>
          <a:p>
            <a:r>
              <a:rPr lang="en-US" sz="2400" dirty="0" err="1">
                <a:latin typeface="Baskerville Old Face" panose="02020602080505020303" pitchFamily="18" charset="0"/>
              </a:rPr>
              <a:t>cursor.execute</a:t>
            </a:r>
            <a:r>
              <a:rPr lang="en-US" sz="2400" dirty="0">
                <a:latin typeface="Baskerville Old Face" panose="02020602080505020303" pitchFamily="18" charset="0"/>
              </a:rPr>
              <a:t>(query)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rows = </a:t>
            </a:r>
            <a:r>
              <a:rPr lang="en-US" sz="2400" dirty="0" err="1">
                <a:latin typeface="Baskerville Old Face" panose="02020602080505020303" pitchFamily="18" charset="0"/>
              </a:rPr>
              <a:t>cursor.fetchall</a:t>
            </a:r>
            <a:r>
              <a:rPr lang="en-US" sz="2400" dirty="0">
                <a:latin typeface="Baskerville Old Face" panose="02020602080505020303" pitchFamily="18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DF0478-CA63-59C3-994D-ADE725C78BC3}"/>
              </a:ext>
            </a:extLst>
          </p:cNvPr>
          <p:cNvSpPr txBox="1"/>
          <p:nvPr/>
        </p:nvSpPr>
        <p:spPr>
          <a:xfrm>
            <a:off x="16840200" y="987956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</a:t>
            </a:r>
            <a:r>
              <a:rPr lang="en-IN" sz="1800" dirty="0">
                <a:latin typeface="Baskerville Old Face" panose="02020602080505020303" pitchFamily="18" charset="0"/>
              </a:rPr>
              <a:t> S. </a:t>
            </a:r>
            <a:r>
              <a:rPr lang="en-IN" sz="1800" dirty="0" err="1">
                <a:latin typeface="Baskerville Old Face" panose="02020602080505020303" pitchFamily="18" charset="0"/>
              </a:rPr>
              <a:t>Akshitha</a:t>
            </a:r>
            <a:endParaRPr lang="en-IN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8587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CC2E952-E7C5-252B-B838-2325ED71EE63}"/>
              </a:ext>
            </a:extLst>
          </p:cNvPr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4BFD1D-2A4A-A68F-A1CC-9C6E214AF862}"/>
              </a:ext>
            </a:extLst>
          </p:cNvPr>
          <p:cNvSpPr txBox="1"/>
          <p:nvPr/>
        </p:nvSpPr>
        <p:spPr>
          <a:xfrm>
            <a:off x="2438400" y="1586925"/>
            <a:ext cx="2924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Update:</a:t>
            </a:r>
            <a:endParaRPr lang="en-IN" sz="32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6E2F339E-3705-A67F-9E83-92E03E7A7F58}"/>
              </a:ext>
            </a:extLst>
          </p:cNvPr>
          <p:cNvSpPr/>
          <p:nvPr/>
        </p:nvSpPr>
        <p:spPr>
          <a:xfrm>
            <a:off x="550800" y="419100"/>
            <a:ext cx="1582800" cy="1447800"/>
          </a:xfrm>
          <a:prstGeom prst="flowChartConnector">
            <a:avLst/>
          </a:prstGeom>
          <a:blipFill>
            <a:blip r:embed="rId3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9B7E54-6F83-76FF-F214-502EF518A8B1}"/>
              </a:ext>
            </a:extLst>
          </p:cNvPr>
          <p:cNvSpPr txBox="1"/>
          <p:nvPr/>
        </p:nvSpPr>
        <p:spPr>
          <a:xfrm>
            <a:off x="2286000" y="2476500"/>
            <a:ext cx="13188817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Baskerville Old Face" panose="02020602080505020303" pitchFamily="18" charset="0"/>
              </a:rPr>
              <a:t>if "</a:t>
            </a:r>
            <a:r>
              <a:rPr lang="en-IN" sz="2800" dirty="0" err="1">
                <a:latin typeface="Baskerville Old Face" panose="02020602080505020303" pitchFamily="18" charset="0"/>
              </a:rPr>
              <a:t>supid</a:t>
            </a:r>
            <a:r>
              <a:rPr lang="en-IN" sz="2800" dirty="0">
                <a:latin typeface="Baskerville Old Face" panose="02020602080505020303" pitchFamily="18" charset="0"/>
              </a:rPr>
              <a:t>" in form and "field" in form and "</a:t>
            </a:r>
            <a:r>
              <a:rPr lang="en-IN" sz="2800" dirty="0" err="1">
                <a:latin typeface="Baskerville Old Face" panose="02020602080505020303" pitchFamily="18" charset="0"/>
              </a:rPr>
              <a:t>new_value</a:t>
            </a:r>
            <a:r>
              <a:rPr lang="en-IN" sz="2800" dirty="0">
                <a:latin typeface="Baskerville Old Face" panose="02020602080505020303" pitchFamily="18" charset="0"/>
              </a:rPr>
              <a:t>" in form:</a:t>
            </a:r>
          </a:p>
          <a:p>
            <a:r>
              <a:rPr lang="en-IN" sz="2800" dirty="0">
                <a:latin typeface="Baskerville Old Face" panose="02020602080505020303" pitchFamily="18" charset="0"/>
              </a:rPr>
              <a:t>        </a:t>
            </a:r>
            <a:r>
              <a:rPr lang="en-IN" sz="2800" dirty="0" err="1">
                <a:latin typeface="Baskerville Old Face" panose="02020602080505020303" pitchFamily="18" charset="0"/>
              </a:rPr>
              <a:t>supid</a:t>
            </a:r>
            <a:r>
              <a:rPr lang="en-IN" sz="2800" dirty="0">
                <a:latin typeface="Baskerville Old Face" panose="02020602080505020303" pitchFamily="18" charset="0"/>
              </a:rPr>
              <a:t> = form["</a:t>
            </a:r>
            <a:r>
              <a:rPr lang="en-IN" sz="2800" dirty="0" err="1">
                <a:latin typeface="Baskerville Old Face" panose="02020602080505020303" pitchFamily="18" charset="0"/>
              </a:rPr>
              <a:t>supid</a:t>
            </a:r>
            <a:r>
              <a:rPr lang="en-IN" sz="2800" dirty="0">
                <a:latin typeface="Baskerville Old Face" panose="02020602080505020303" pitchFamily="18" charset="0"/>
              </a:rPr>
              <a:t>"].value</a:t>
            </a:r>
          </a:p>
          <a:p>
            <a:r>
              <a:rPr lang="en-IN" sz="2800" dirty="0">
                <a:latin typeface="Baskerville Old Face" panose="02020602080505020303" pitchFamily="18" charset="0"/>
              </a:rPr>
              <a:t>        field = form["field"].value</a:t>
            </a:r>
          </a:p>
          <a:p>
            <a:r>
              <a:rPr lang="en-IN" sz="2800" dirty="0">
                <a:latin typeface="Baskerville Old Face" panose="02020602080505020303" pitchFamily="18" charset="0"/>
              </a:rPr>
              <a:t>        </a:t>
            </a:r>
            <a:r>
              <a:rPr lang="en-IN" sz="2800" dirty="0" err="1">
                <a:latin typeface="Baskerville Old Face" panose="02020602080505020303" pitchFamily="18" charset="0"/>
              </a:rPr>
              <a:t>new_value</a:t>
            </a:r>
            <a:r>
              <a:rPr lang="en-IN" sz="2800" dirty="0">
                <a:latin typeface="Baskerville Old Face" panose="02020602080505020303" pitchFamily="18" charset="0"/>
              </a:rPr>
              <a:t> = form["</a:t>
            </a:r>
            <a:r>
              <a:rPr lang="en-IN" sz="2800" dirty="0" err="1">
                <a:latin typeface="Baskerville Old Face" panose="02020602080505020303" pitchFamily="18" charset="0"/>
              </a:rPr>
              <a:t>new_value</a:t>
            </a:r>
            <a:r>
              <a:rPr lang="en-IN" sz="2800" dirty="0">
                <a:latin typeface="Baskerville Old Face" panose="02020602080505020303" pitchFamily="18" charset="0"/>
              </a:rPr>
              <a:t>"].value</a:t>
            </a:r>
          </a:p>
          <a:p>
            <a:r>
              <a:rPr lang="en-IN" sz="2800" dirty="0">
                <a:latin typeface="Baskerville Old Face" panose="02020602080505020303" pitchFamily="18" charset="0"/>
              </a:rPr>
              <a:t>        </a:t>
            </a:r>
            <a:r>
              <a:rPr lang="en-IN" sz="2800" dirty="0" err="1">
                <a:latin typeface="Baskerville Old Face" panose="02020602080505020303" pitchFamily="18" charset="0"/>
              </a:rPr>
              <a:t>update_supplier</a:t>
            </a:r>
            <a:r>
              <a:rPr lang="en-IN" sz="2800" dirty="0">
                <a:latin typeface="Baskerville Old Face" panose="02020602080505020303" pitchFamily="18" charset="0"/>
              </a:rPr>
              <a:t>(</a:t>
            </a:r>
            <a:r>
              <a:rPr lang="en-IN" sz="2800" dirty="0" err="1">
                <a:latin typeface="Baskerville Old Face" panose="02020602080505020303" pitchFamily="18" charset="0"/>
              </a:rPr>
              <a:t>supid</a:t>
            </a:r>
            <a:r>
              <a:rPr lang="en-IN" sz="2800" dirty="0">
                <a:latin typeface="Baskerville Old Face" panose="02020602080505020303" pitchFamily="18" charset="0"/>
              </a:rPr>
              <a:t>, field, </a:t>
            </a:r>
            <a:r>
              <a:rPr lang="en-IN" sz="2800" dirty="0" err="1">
                <a:latin typeface="Baskerville Old Face" panose="02020602080505020303" pitchFamily="18" charset="0"/>
              </a:rPr>
              <a:t>new_value</a:t>
            </a:r>
            <a:r>
              <a:rPr lang="en-IN" sz="2800" dirty="0">
                <a:latin typeface="Baskerville Old Face" panose="02020602080505020303" pitchFamily="18" charset="0"/>
              </a:rPr>
              <a:t>)</a:t>
            </a:r>
          </a:p>
          <a:p>
            <a:r>
              <a:rPr lang="en-IN" sz="2800" dirty="0">
                <a:latin typeface="Baskerville Old Face" panose="02020602080505020303" pitchFamily="18" charset="0"/>
              </a:rPr>
              <a:t>    else:</a:t>
            </a:r>
          </a:p>
          <a:p>
            <a:r>
              <a:rPr lang="en-IN" sz="2800" dirty="0">
                <a:latin typeface="Baskerville Old Face" panose="02020602080505020303" pitchFamily="18" charset="0"/>
              </a:rPr>
              <a:t>        print("&lt;p&gt;Insufficient data provided for update.&lt;/p&gt;")</a:t>
            </a:r>
          </a:p>
          <a:p>
            <a:endParaRPr lang="en-IN" sz="2800" dirty="0">
              <a:latin typeface="Baskerville Old Face" panose="02020602080505020303" pitchFamily="18" charset="0"/>
            </a:endParaRPr>
          </a:p>
          <a:p>
            <a:r>
              <a:rPr lang="en-IN" sz="2800" dirty="0">
                <a:latin typeface="Baskerville Old Face" panose="02020602080505020303" pitchFamily="18" charset="0"/>
              </a:rPr>
              <a:t>def </a:t>
            </a:r>
            <a:r>
              <a:rPr lang="en-IN" sz="2800" dirty="0" err="1">
                <a:latin typeface="Baskerville Old Face" panose="02020602080505020303" pitchFamily="18" charset="0"/>
              </a:rPr>
              <a:t>update_supplier</a:t>
            </a:r>
            <a:r>
              <a:rPr lang="en-IN" sz="2800" dirty="0">
                <a:latin typeface="Baskerville Old Face" panose="02020602080505020303" pitchFamily="18" charset="0"/>
              </a:rPr>
              <a:t>(</a:t>
            </a:r>
            <a:r>
              <a:rPr lang="en-IN" sz="2800" dirty="0" err="1">
                <a:latin typeface="Baskerville Old Face" panose="02020602080505020303" pitchFamily="18" charset="0"/>
              </a:rPr>
              <a:t>supid</a:t>
            </a:r>
            <a:r>
              <a:rPr lang="en-IN" sz="2800" dirty="0">
                <a:latin typeface="Baskerville Old Face" panose="02020602080505020303" pitchFamily="18" charset="0"/>
              </a:rPr>
              <a:t>, field, </a:t>
            </a:r>
            <a:r>
              <a:rPr lang="en-IN" sz="2800" dirty="0" err="1">
                <a:latin typeface="Baskerville Old Face" panose="02020602080505020303" pitchFamily="18" charset="0"/>
              </a:rPr>
              <a:t>new_value</a:t>
            </a:r>
            <a:r>
              <a:rPr lang="en-IN" sz="2800" dirty="0">
                <a:latin typeface="Baskerville Old Face" panose="02020602080505020303" pitchFamily="18" charset="0"/>
              </a:rPr>
              <a:t>):</a:t>
            </a:r>
          </a:p>
          <a:p>
            <a:r>
              <a:rPr lang="en-IN" sz="2800" dirty="0">
                <a:latin typeface="Baskerville Old Face" panose="02020602080505020303" pitchFamily="18" charset="0"/>
              </a:rPr>
              <a:t>    try:</a:t>
            </a:r>
          </a:p>
          <a:p>
            <a:r>
              <a:rPr lang="en-IN" sz="2800" dirty="0">
                <a:latin typeface="Baskerville Old Face" panose="02020602080505020303" pitchFamily="18" charset="0"/>
              </a:rPr>
              <a:t>        </a:t>
            </a:r>
            <a:r>
              <a:rPr lang="en-IN" sz="2800" dirty="0" err="1">
                <a:latin typeface="Baskerville Old Face" panose="02020602080505020303" pitchFamily="18" charset="0"/>
              </a:rPr>
              <a:t>cursor.execute</a:t>
            </a:r>
            <a:r>
              <a:rPr lang="en-IN" sz="2800" dirty="0">
                <a:latin typeface="Baskerville Old Face" panose="02020602080505020303" pitchFamily="18" charset="0"/>
              </a:rPr>
              <a:t>("UPDATE suppliers SET {}=? WHERE </a:t>
            </a:r>
            <a:r>
              <a:rPr lang="en-IN" sz="2800" dirty="0" err="1">
                <a:latin typeface="Baskerville Old Face" panose="02020602080505020303" pitchFamily="18" charset="0"/>
              </a:rPr>
              <a:t>supid</a:t>
            </a:r>
            <a:r>
              <a:rPr lang="en-IN" sz="2800" dirty="0">
                <a:latin typeface="Baskerville Old Face" panose="02020602080505020303" pitchFamily="18" charset="0"/>
              </a:rPr>
              <a:t>=?".format(field), (</a:t>
            </a:r>
            <a:r>
              <a:rPr lang="en-IN" sz="2800" dirty="0" err="1">
                <a:latin typeface="Baskerville Old Face" panose="02020602080505020303" pitchFamily="18" charset="0"/>
              </a:rPr>
              <a:t>new_value</a:t>
            </a:r>
            <a:r>
              <a:rPr lang="en-IN" sz="2800" dirty="0">
                <a:latin typeface="Baskerville Old Face" panose="02020602080505020303" pitchFamily="18" charset="0"/>
              </a:rPr>
              <a:t>, </a:t>
            </a:r>
            <a:r>
              <a:rPr lang="en-IN" sz="2800" dirty="0" err="1">
                <a:latin typeface="Baskerville Old Face" panose="02020602080505020303" pitchFamily="18" charset="0"/>
              </a:rPr>
              <a:t>supid</a:t>
            </a:r>
            <a:r>
              <a:rPr lang="en-IN" sz="2800" dirty="0">
                <a:latin typeface="Baskerville Old Face" panose="02020602080505020303" pitchFamily="18" charset="0"/>
              </a:rPr>
              <a:t>))</a:t>
            </a:r>
          </a:p>
          <a:p>
            <a:r>
              <a:rPr lang="en-IN" sz="2800" dirty="0">
                <a:latin typeface="Baskerville Old Face" panose="02020602080505020303" pitchFamily="18" charset="0"/>
              </a:rPr>
              <a:t>        </a:t>
            </a:r>
            <a:r>
              <a:rPr lang="en-IN" sz="2800" dirty="0" err="1">
                <a:latin typeface="Baskerville Old Face" panose="02020602080505020303" pitchFamily="18" charset="0"/>
              </a:rPr>
              <a:t>conn.commit</a:t>
            </a:r>
            <a:r>
              <a:rPr lang="en-IN" sz="2800" dirty="0">
                <a:latin typeface="Baskerville Old Face" panose="02020602080505020303" pitchFamily="18" charset="0"/>
              </a:rPr>
              <a:t>()</a:t>
            </a:r>
          </a:p>
          <a:p>
            <a:r>
              <a:rPr lang="en-IN" sz="2800" dirty="0">
                <a:latin typeface="Baskerville Old Face" panose="02020602080505020303" pitchFamily="18" charset="0"/>
              </a:rPr>
              <a:t>        print("&lt;p&gt;Supplier details updated successfully.&lt;/p&gt;")</a:t>
            </a:r>
          </a:p>
          <a:p>
            <a:r>
              <a:rPr lang="en-IN" sz="2800" dirty="0">
                <a:latin typeface="Baskerville Old Face" panose="02020602080505020303" pitchFamily="18" charset="0"/>
              </a:rPr>
              <a:t>    except Exception as e:</a:t>
            </a:r>
          </a:p>
          <a:p>
            <a:r>
              <a:rPr lang="en-IN" sz="2800" dirty="0">
                <a:latin typeface="Baskerville Old Face" panose="02020602080505020303" pitchFamily="18" charset="0"/>
              </a:rPr>
              <a:t>        print("&lt;p&gt;Error updating supplier details: {}&lt;/p&gt;".format(str(e)))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2A8E8D-0C8D-21FC-1679-FA53A15828C0}"/>
              </a:ext>
            </a:extLst>
          </p:cNvPr>
          <p:cNvSpPr txBox="1"/>
          <p:nvPr/>
        </p:nvSpPr>
        <p:spPr>
          <a:xfrm>
            <a:off x="16840200" y="987956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</a:t>
            </a:r>
            <a:r>
              <a:rPr lang="en-IN" sz="1800" dirty="0">
                <a:latin typeface="Baskerville Old Face" panose="02020602080505020303" pitchFamily="18" charset="0"/>
              </a:rPr>
              <a:t> S. </a:t>
            </a:r>
            <a:r>
              <a:rPr lang="en-IN" sz="1800" dirty="0" err="1">
                <a:latin typeface="Baskerville Old Face" panose="02020602080505020303" pitchFamily="18" charset="0"/>
              </a:rPr>
              <a:t>Akshitha</a:t>
            </a:r>
            <a:endParaRPr lang="en-IN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9515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AEFC3FE-CE6E-B5A6-4753-5CE9BB4FF5DA}"/>
              </a:ext>
            </a:extLst>
          </p:cNvPr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70D93D0B-8888-BFD1-A448-09A309110580}"/>
              </a:ext>
            </a:extLst>
          </p:cNvPr>
          <p:cNvSpPr/>
          <p:nvPr/>
        </p:nvSpPr>
        <p:spPr>
          <a:xfrm>
            <a:off x="550800" y="419100"/>
            <a:ext cx="1582800" cy="1447800"/>
          </a:xfrm>
          <a:prstGeom prst="flowChartConnector">
            <a:avLst/>
          </a:prstGeom>
          <a:blipFill>
            <a:blip r:embed="rId3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94422B-6515-AC03-5B29-B383B099AD6B}"/>
              </a:ext>
            </a:extLst>
          </p:cNvPr>
          <p:cNvSpPr txBox="1"/>
          <p:nvPr/>
        </p:nvSpPr>
        <p:spPr>
          <a:xfrm>
            <a:off x="2438400" y="1205925"/>
            <a:ext cx="3339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Script for radio:</a:t>
            </a:r>
            <a:endParaRPr lang="en-IN" sz="3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1510FF-CF4E-CD88-1F81-0BF8ED23021E}"/>
              </a:ext>
            </a:extLst>
          </p:cNvPr>
          <p:cNvSpPr txBox="1"/>
          <p:nvPr/>
        </p:nvSpPr>
        <p:spPr>
          <a:xfrm>
            <a:off x="1143000" y="1990503"/>
            <a:ext cx="16383000" cy="8171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500" dirty="0">
                <a:latin typeface="Baskerville Old Face" panose="02020602080505020303" pitchFamily="18" charset="0"/>
              </a:rPr>
              <a:t>&lt;script&gt;</a:t>
            </a:r>
          </a:p>
          <a:p>
            <a:r>
              <a:rPr lang="en-IN" sz="2500" dirty="0">
                <a:latin typeface="Baskerville Old Face" panose="02020602080505020303" pitchFamily="18" charset="0"/>
              </a:rPr>
              <a:t>function </a:t>
            </a:r>
            <a:r>
              <a:rPr lang="en-IN" sz="2500" dirty="0" err="1">
                <a:latin typeface="Baskerville Old Face" panose="02020602080505020303" pitchFamily="18" charset="0"/>
              </a:rPr>
              <a:t>updateFieldInput</a:t>
            </a:r>
            <a:r>
              <a:rPr lang="en-IN" sz="2500" dirty="0">
                <a:latin typeface="Baskerville Old Face" panose="02020602080505020303" pitchFamily="18" charset="0"/>
              </a:rPr>
              <a:t>() {</a:t>
            </a:r>
          </a:p>
          <a:p>
            <a:r>
              <a:rPr lang="en-IN" sz="2500" dirty="0">
                <a:latin typeface="Baskerville Old Face" panose="02020602080505020303" pitchFamily="18" charset="0"/>
              </a:rPr>
              <a:t>    var </a:t>
            </a:r>
            <a:r>
              <a:rPr lang="en-IN" sz="2500" dirty="0" err="1">
                <a:latin typeface="Baskerville Old Face" panose="02020602080505020303" pitchFamily="18" charset="0"/>
              </a:rPr>
              <a:t>fieldSelect</a:t>
            </a:r>
            <a:r>
              <a:rPr lang="en-IN" sz="2500" dirty="0">
                <a:latin typeface="Baskerville Old Face" panose="02020602080505020303" pitchFamily="18" charset="0"/>
              </a:rPr>
              <a:t> = </a:t>
            </a:r>
            <a:r>
              <a:rPr lang="en-IN" sz="2500" dirty="0" err="1">
                <a:latin typeface="Baskerville Old Face" panose="02020602080505020303" pitchFamily="18" charset="0"/>
              </a:rPr>
              <a:t>document.getElementById</a:t>
            </a:r>
            <a:r>
              <a:rPr lang="en-IN" sz="2500" dirty="0">
                <a:latin typeface="Baskerville Old Face" panose="02020602080505020303" pitchFamily="18" charset="0"/>
              </a:rPr>
              <a:t>("field");</a:t>
            </a:r>
          </a:p>
          <a:p>
            <a:r>
              <a:rPr lang="en-IN" sz="2500" dirty="0">
                <a:latin typeface="Baskerville Old Face" panose="02020602080505020303" pitchFamily="18" charset="0"/>
              </a:rPr>
              <a:t>    var </a:t>
            </a:r>
            <a:r>
              <a:rPr lang="en-IN" sz="2500" dirty="0" err="1">
                <a:latin typeface="Baskerville Old Face" panose="02020602080505020303" pitchFamily="18" charset="0"/>
              </a:rPr>
              <a:t>newValueLabel</a:t>
            </a:r>
            <a:r>
              <a:rPr lang="en-IN" sz="2500" dirty="0">
                <a:latin typeface="Baskerville Old Face" panose="02020602080505020303" pitchFamily="18" charset="0"/>
              </a:rPr>
              <a:t> = </a:t>
            </a:r>
            <a:r>
              <a:rPr lang="en-IN" sz="2500" dirty="0" err="1">
                <a:latin typeface="Baskerville Old Face" panose="02020602080505020303" pitchFamily="18" charset="0"/>
              </a:rPr>
              <a:t>document.getElementById</a:t>
            </a:r>
            <a:r>
              <a:rPr lang="en-IN" sz="2500" dirty="0">
                <a:latin typeface="Baskerville Old Face" panose="02020602080505020303" pitchFamily="18" charset="0"/>
              </a:rPr>
              <a:t>("</a:t>
            </a:r>
            <a:r>
              <a:rPr lang="en-IN" sz="2500" dirty="0" err="1">
                <a:latin typeface="Baskerville Old Face" panose="02020602080505020303" pitchFamily="18" charset="0"/>
              </a:rPr>
              <a:t>new_value_label</a:t>
            </a:r>
            <a:r>
              <a:rPr lang="en-IN" sz="2500" dirty="0">
                <a:latin typeface="Baskerville Old Face" panose="02020602080505020303" pitchFamily="18" charset="0"/>
              </a:rPr>
              <a:t>");</a:t>
            </a:r>
          </a:p>
          <a:p>
            <a:r>
              <a:rPr lang="en-IN" sz="2500" dirty="0">
                <a:latin typeface="Baskerville Old Face" panose="02020602080505020303" pitchFamily="18" charset="0"/>
              </a:rPr>
              <a:t>    var </a:t>
            </a:r>
            <a:r>
              <a:rPr lang="en-IN" sz="2500" dirty="0" err="1">
                <a:latin typeface="Baskerville Old Face" panose="02020602080505020303" pitchFamily="18" charset="0"/>
              </a:rPr>
              <a:t>newValueInput</a:t>
            </a:r>
            <a:r>
              <a:rPr lang="en-IN" sz="2500" dirty="0">
                <a:latin typeface="Baskerville Old Face" panose="02020602080505020303" pitchFamily="18" charset="0"/>
              </a:rPr>
              <a:t> = </a:t>
            </a:r>
            <a:r>
              <a:rPr lang="en-IN" sz="2500" dirty="0" err="1">
                <a:latin typeface="Baskerville Old Face" panose="02020602080505020303" pitchFamily="18" charset="0"/>
              </a:rPr>
              <a:t>document.getElementById</a:t>
            </a:r>
            <a:r>
              <a:rPr lang="en-IN" sz="2500" dirty="0">
                <a:latin typeface="Baskerville Old Face" panose="02020602080505020303" pitchFamily="18" charset="0"/>
              </a:rPr>
              <a:t>("</a:t>
            </a:r>
            <a:r>
              <a:rPr lang="en-IN" sz="2500" dirty="0" err="1">
                <a:latin typeface="Baskerville Old Face" panose="02020602080505020303" pitchFamily="18" charset="0"/>
              </a:rPr>
              <a:t>new_value</a:t>
            </a:r>
            <a:r>
              <a:rPr lang="en-IN" sz="2500" dirty="0">
                <a:latin typeface="Baskerville Old Face" panose="02020602080505020303" pitchFamily="18" charset="0"/>
              </a:rPr>
              <a:t>");</a:t>
            </a:r>
          </a:p>
          <a:p>
            <a:r>
              <a:rPr lang="en-IN" sz="2500" dirty="0">
                <a:latin typeface="Baskerville Old Face" panose="02020602080505020303" pitchFamily="18" charset="0"/>
              </a:rPr>
              <a:t>    if (</a:t>
            </a:r>
            <a:r>
              <a:rPr lang="en-IN" sz="2500" dirty="0" err="1">
                <a:latin typeface="Baskerville Old Face" panose="02020602080505020303" pitchFamily="18" charset="0"/>
              </a:rPr>
              <a:t>fieldSelect.value</a:t>
            </a:r>
            <a:r>
              <a:rPr lang="en-IN" sz="2500" dirty="0">
                <a:latin typeface="Baskerville Old Face" panose="02020602080505020303" pitchFamily="18" charset="0"/>
              </a:rPr>
              <a:t> === "Blacklisted") {</a:t>
            </a:r>
          </a:p>
          <a:p>
            <a:r>
              <a:rPr lang="en-IN" sz="2500" dirty="0">
                <a:latin typeface="Baskerville Old Face" panose="02020602080505020303" pitchFamily="18" charset="0"/>
              </a:rPr>
              <a:t>        </a:t>
            </a:r>
            <a:r>
              <a:rPr lang="en-IN" sz="2500" dirty="0" err="1">
                <a:latin typeface="Baskerville Old Face" panose="02020602080505020303" pitchFamily="18" charset="0"/>
              </a:rPr>
              <a:t>newValueLabel.textContent</a:t>
            </a:r>
            <a:r>
              <a:rPr lang="en-IN" sz="2500" dirty="0">
                <a:latin typeface="Baskerville Old Face" panose="02020602080505020303" pitchFamily="18" charset="0"/>
              </a:rPr>
              <a:t> = "Select New Value:";</a:t>
            </a:r>
          </a:p>
          <a:p>
            <a:r>
              <a:rPr lang="en-IN" sz="2500" dirty="0">
                <a:latin typeface="Baskerville Old Face" panose="02020602080505020303" pitchFamily="18" charset="0"/>
              </a:rPr>
              <a:t>        </a:t>
            </a:r>
            <a:r>
              <a:rPr lang="en-IN" sz="2500" dirty="0" err="1">
                <a:latin typeface="Baskerville Old Face" panose="02020602080505020303" pitchFamily="18" charset="0"/>
              </a:rPr>
              <a:t>newValueInput.innerHTML</a:t>
            </a:r>
            <a:r>
              <a:rPr lang="en-IN" sz="2500" dirty="0">
                <a:latin typeface="Baskerville Old Face" panose="02020602080505020303" pitchFamily="18" charset="0"/>
              </a:rPr>
              <a:t> = `</a:t>
            </a:r>
          </a:p>
          <a:p>
            <a:r>
              <a:rPr lang="en-IN" sz="2500" dirty="0">
                <a:latin typeface="Baskerville Old Face" panose="02020602080505020303" pitchFamily="18" charset="0"/>
              </a:rPr>
              <a:t>            &lt;input type="radio" id="</a:t>
            </a:r>
            <a:r>
              <a:rPr lang="en-IN" sz="2500" dirty="0" err="1">
                <a:latin typeface="Baskerville Old Face" panose="02020602080505020303" pitchFamily="18" charset="0"/>
              </a:rPr>
              <a:t>new_value_yes</a:t>
            </a:r>
            <a:r>
              <a:rPr lang="en-IN" sz="2500" dirty="0">
                <a:latin typeface="Baskerville Old Face" panose="02020602080505020303" pitchFamily="18" charset="0"/>
              </a:rPr>
              <a:t>" name="</a:t>
            </a:r>
            <a:r>
              <a:rPr lang="en-IN" sz="2500" dirty="0" err="1">
                <a:latin typeface="Baskerville Old Face" panose="02020602080505020303" pitchFamily="18" charset="0"/>
              </a:rPr>
              <a:t>new_value</a:t>
            </a:r>
            <a:r>
              <a:rPr lang="en-IN" sz="2500" dirty="0">
                <a:latin typeface="Baskerville Old Face" panose="02020602080505020303" pitchFamily="18" charset="0"/>
              </a:rPr>
              <a:t>" value="1"&gt;</a:t>
            </a:r>
          </a:p>
          <a:p>
            <a:r>
              <a:rPr lang="en-IN" sz="2500" dirty="0">
                <a:latin typeface="Baskerville Old Face" panose="02020602080505020303" pitchFamily="18" charset="0"/>
              </a:rPr>
              <a:t>            &lt;label for="</a:t>
            </a:r>
            <a:r>
              <a:rPr lang="en-IN" sz="2500" dirty="0" err="1">
                <a:latin typeface="Baskerville Old Face" panose="02020602080505020303" pitchFamily="18" charset="0"/>
              </a:rPr>
              <a:t>new_value_yes</a:t>
            </a:r>
            <a:r>
              <a:rPr lang="en-IN" sz="2500" dirty="0">
                <a:latin typeface="Baskerville Old Face" panose="02020602080505020303" pitchFamily="18" charset="0"/>
              </a:rPr>
              <a:t>"&gt;Yes&lt;/label&gt;</a:t>
            </a:r>
          </a:p>
          <a:p>
            <a:r>
              <a:rPr lang="en-IN" sz="2500" dirty="0">
                <a:latin typeface="Baskerville Old Face" panose="02020602080505020303" pitchFamily="18" charset="0"/>
              </a:rPr>
              <a:t>            &lt;input type="radio" id="</a:t>
            </a:r>
            <a:r>
              <a:rPr lang="en-IN" sz="2500" dirty="0" err="1">
                <a:latin typeface="Baskerville Old Face" panose="02020602080505020303" pitchFamily="18" charset="0"/>
              </a:rPr>
              <a:t>new_value_no</a:t>
            </a:r>
            <a:r>
              <a:rPr lang="en-IN" sz="2500" dirty="0">
                <a:latin typeface="Baskerville Old Face" panose="02020602080505020303" pitchFamily="18" charset="0"/>
              </a:rPr>
              <a:t>" name="</a:t>
            </a:r>
            <a:r>
              <a:rPr lang="en-IN" sz="2500" dirty="0" err="1">
                <a:latin typeface="Baskerville Old Face" panose="02020602080505020303" pitchFamily="18" charset="0"/>
              </a:rPr>
              <a:t>new_value</a:t>
            </a:r>
            <a:r>
              <a:rPr lang="en-IN" sz="2500" dirty="0">
                <a:latin typeface="Baskerville Old Face" panose="02020602080505020303" pitchFamily="18" charset="0"/>
              </a:rPr>
              <a:t>" value="0"&gt;</a:t>
            </a:r>
          </a:p>
          <a:p>
            <a:r>
              <a:rPr lang="en-IN" sz="2500" dirty="0">
                <a:latin typeface="Baskerville Old Face" panose="02020602080505020303" pitchFamily="18" charset="0"/>
              </a:rPr>
              <a:t>            &lt;label for="</a:t>
            </a:r>
            <a:r>
              <a:rPr lang="en-IN" sz="2500" dirty="0" err="1">
                <a:latin typeface="Baskerville Old Face" panose="02020602080505020303" pitchFamily="18" charset="0"/>
              </a:rPr>
              <a:t>new_value_no</a:t>
            </a:r>
            <a:r>
              <a:rPr lang="en-IN" sz="2500" dirty="0">
                <a:latin typeface="Baskerville Old Face" panose="02020602080505020303" pitchFamily="18" charset="0"/>
              </a:rPr>
              <a:t>"&gt;No&lt;/label&gt;</a:t>
            </a:r>
          </a:p>
          <a:p>
            <a:r>
              <a:rPr lang="en-IN" sz="2500" dirty="0">
                <a:latin typeface="Baskerville Old Face" panose="02020602080505020303" pitchFamily="18" charset="0"/>
              </a:rPr>
              <a:t>        `;</a:t>
            </a:r>
          </a:p>
          <a:p>
            <a:r>
              <a:rPr lang="en-IN" sz="2500" dirty="0">
                <a:latin typeface="Baskerville Old Face" panose="02020602080505020303" pitchFamily="18" charset="0"/>
              </a:rPr>
              <a:t>    } else {</a:t>
            </a:r>
          </a:p>
          <a:p>
            <a:r>
              <a:rPr lang="en-IN" sz="2500" dirty="0">
                <a:latin typeface="Baskerville Old Face" panose="02020602080505020303" pitchFamily="18" charset="0"/>
              </a:rPr>
              <a:t>        </a:t>
            </a:r>
            <a:r>
              <a:rPr lang="en-IN" sz="2500" dirty="0" err="1">
                <a:latin typeface="Baskerville Old Face" panose="02020602080505020303" pitchFamily="18" charset="0"/>
              </a:rPr>
              <a:t>newValueLabel.textContent</a:t>
            </a:r>
            <a:r>
              <a:rPr lang="en-IN" sz="2500" dirty="0">
                <a:latin typeface="Baskerville Old Face" panose="02020602080505020303" pitchFamily="18" charset="0"/>
              </a:rPr>
              <a:t> = "Enter New Value:";</a:t>
            </a:r>
          </a:p>
          <a:p>
            <a:r>
              <a:rPr lang="en-IN" sz="2500" dirty="0">
                <a:latin typeface="Baskerville Old Face" panose="02020602080505020303" pitchFamily="18" charset="0"/>
              </a:rPr>
              <a:t>        </a:t>
            </a:r>
            <a:r>
              <a:rPr lang="en-IN" sz="2500" dirty="0" err="1">
                <a:latin typeface="Baskerville Old Face" panose="02020602080505020303" pitchFamily="18" charset="0"/>
              </a:rPr>
              <a:t>newValueInput.innerHTML</a:t>
            </a:r>
            <a:r>
              <a:rPr lang="en-IN" sz="2500" dirty="0">
                <a:latin typeface="Baskerville Old Face" panose="02020602080505020303" pitchFamily="18" charset="0"/>
              </a:rPr>
              <a:t> = `&lt;input type='text' id='</a:t>
            </a:r>
            <a:r>
              <a:rPr lang="en-IN" sz="2500" dirty="0" err="1">
                <a:latin typeface="Baskerville Old Face" panose="02020602080505020303" pitchFamily="18" charset="0"/>
              </a:rPr>
              <a:t>new_value</a:t>
            </a:r>
            <a:r>
              <a:rPr lang="en-IN" sz="2500" dirty="0">
                <a:latin typeface="Baskerville Old Face" panose="02020602080505020303" pitchFamily="18" charset="0"/>
              </a:rPr>
              <a:t>' name='</a:t>
            </a:r>
            <a:r>
              <a:rPr lang="en-IN" sz="2500" dirty="0" err="1">
                <a:latin typeface="Baskerville Old Face" panose="02020602080505020303" pitchFamily="18" charset="0"/>
              </a:rPr>
              <a:t>new_value</a:t>
            </a:r>
            <a:r>
              <a:rPr lang="en-IN" sz="2500" dirty="0">
                <a:latin typeface="Baskerville Old Face" panose="02020602080505020303" pitchFamily="18" charset="0"/>
              </a:rPr>
              <a:t>' style='margin-left: 10px; padding: 5px; border: 1px solid #800000;'&gt;`;</a:t>
            </a:r>
          </a:p>
          <a:p>
            <a:r>
              <a:rPr lang="en-IN" sz="2500" dirty="0">
                <a:latin typeface="Baskerville Old Face" panose="02020602080505020303" pitchFamily="18" charset="0"/>
              </a:rPr>
              <a:t>    }</a:t>
            </a:r>
          </a:p>
          <a:p>
            <a:r>
              <a:rPr lang="en-IN" sz="2500" dirty="0">
                <a:latin typeface="Baskerville Old Face" panose="02020602080505020303" pitchFamily="18" charset="0"/>
              </a:rPr>
              <a:t>}</a:t>
            </a:r>
          </a:p>
          <a:p>
            <a:r>
              <a:rPr lang="en-IN" sz="2500" dirty="0" err="1">
                <a:latin typeface="Baskerville Old Face" panose="02020602080505020303" pitchFamily="18" charset="0"/>
              </a:rPr>
              <a:t>document.addEventListener</a:t>
            </a:r>
            <a:r>
              <a:rPr lang="en-IN" sz="2500" dirty="0">
                <a:latin typeface="Baskerville Old Face" panose="02020602080505020303" pitchFamily="18" charset="0"/>
              </a:rPr>
              <a:t>("</a:t>
            </a:r>
            <a:r>
              <a:rPr lang="en-IN" sz="2500" dirty="0" err="1">
                <a:latin typeface="Baskerville Old Face" panose="02020602080505020303" pitchFamily="18" charset="0"/>
              </a:rPr>
              <a:t>DOMContentLoaded</a:t>
            </a:r>
            <a:r>
              <a:rPr lang="en-IN" sz="2500" dirty="0">
                <a:latin typeface="Baskerville Old Face" panose="02020602080505020303" pitchFamily="18" charset="0"/>
              </a:rPr>
              <a:t>", </a:t>
            </a:r>
            <a:r>
              <a:rPr lang="en-IN" sz="2500" dirty="0" err="1">
                <a:latin typeface="Baskerville Old Face" panose="02020602080505020303" pitchFamily="18" charset="0"/>
              </a:rPr>
              <a:t>updateFieldInput</a:t>
            </a:r>
            <a:r>
              <a:rPr lang="en-IN" sz="2500" dirty="0">
                <a:latin typeface="Baskerville Old Face" panose="02020602080505020303" pitchFamily="18" charset="0"/>
              </a:rPr>
              <a:t>);</a:t>
            </a:r>
          </a:p>
          <a:p>
            <a:r>
              <a:rPr lang="en-IN" sz="2500" dirty="0">
                <a:latin typeface="Baskerville Old Face" panose="02020602080505020303" pitchFamily="18" charset="0"/>
              </a:rPr>
              <a:t>&lt;/script&gt;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42963D-197A-70A8-45BB-B6D1380D58D0}"/>
              </a:ext>
            </a:extLst>
          </p:cNvPr>
          <p:cNvSpPr txBox="1"/>
          <p:nvPr/>
        </p:nvSpPr>
        <p:spPr>
          <a:xfrm>
            <a:off x="16840200" y="987956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</a:t>
            </a:r>
            <a:r>
              <a:rPr lang="en-IN" sz="1800" dirty="0">
                <a:latin typeface="Baskerville Old Face" panose="02020602080505020303" pitchFamily="18" charset="0"/>
              </a:rPr>
              <a:t> S. </a:t>
            </a:r>
            <a:r>
              <a:rPr lang="en-IN" sz="1800" dirty="0" err="1">
                <a:latin typeface="Baskerville Old Face" panose="02020602080505020303" pitchFamily="18" charset="0"/>
              </a:rPr>
              <a:t>Akshitha</a:t>
            </a:r>
            <a:endParaRPr lang="en-IN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7200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>
            <a:extLst>
              <a:ext uri="{FF2B5EF4-FFF2-40B4-BE49-F238E27FC236}">
                <a16:creationId xmlns:a16="http://schemas.microsoft.com/office/drawing/2014/main" id="{6B1B22A1-14B0-C673-2930-DB1CAF1EC5B3}"/>
              </a:ext>
            </a:extLst>
          </p:cNvPr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D6D445-0547-64E1-3742-DFA930578352}"/>
              </a:ext>
            </a:extLst>
          </p:cNvPr>
          <p:cNvSpPr txBox="1">
            <a:spLocks/>
          </p:cNvSpPr>
          <p:nvPr/>
        </p:nvSpPr>
        <p:spPr>
          <a:xfrm>
            <a:off x="7277100" y="202172"/>
            <a:ext cx="3733800" cy="90661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Reorder Level</a:t>
            </a: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226F57E4-2AD6-3D8E-0264-5CEFA0B66DB3}"/>
              </a:ext>
            </a:extLst>
          </p:cNvPr>
          <p:cNvSpPr/>
          <p:nvPr/>
        </p:nvSpPr>
        <p:spPr>
          <a:xfrm>
            <a:off x="703200" y="364200"/>
            <a:ext cx="1811400" cy="1731300"/>
          </a:xfrm>
          <a:prstGeom prst="flowChartConnector">
            <a:avLst/>
          </a:prstGeom>
          <a:blipFill>
            <a:blip r:embed="rId3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8660D-86A7-00DE-6DCD-C208474A30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548" r="50714" b="13691"/>
          <a:stretch/>
        </p:blipFill>
        <p:spPr>
          <a:xfrm>
            <a:off x="8915400" y="2095500"/>
            <a:ext cx="9159296" cy="6553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D9F0DF-1606-6DF8-FBBB-630611DBE6F2}"/>
              </a:ext>
            </a:extLst>
          </p:cNvPr>
          <p:cNvSpPr txBox="1"/>
          <p:nvPr/>
        </p:nvSpPr>
        <p:spPr>
          <a:xfrm>
            <a:off x="16630649" y="9858052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</a:t>
            </a:r>
            <a:r>
              <a:rPr lang="en-IN" sz="1800" kern="1200" dirty="0">
                <a:solidFill>
                  <a:srgbClr val="000000"/>
                </a:solidFill>
                <a:effectLst/>
                <a:latin typeface="Berlin Sans FB" panose="020E0602020502020306" pitchFamily="34" charset="0"/>
                <a:ea typeface="+mn-ea"/>
                <a:cs typeface="+mn-cs"/>
              </a:rPr>
              <a:t>M. </a:t>
            </a:r>
            <a:r>
              <a:rPr lang="en-IN" sz="1800" kern="1200" dirty="0" err="1">
                <a:solidFill>
                  <a:srgbClr val="000000"/>
                </a:solidFill>
                <a:effectLst/>
                <a:latin typeface="Berlin Sans FB" panose="020E0602020502020306" pitchFamily="34" charset="0"/>
                <a:ea typeface="+mn-ea"/>
                <a:cs typeface="+mn-cs"/>
              </a:rPr>
              <a:t>Sharanya</a:t>
            </a:r>
            <a:endParaRPr lang="en-IN" dirty="0">
              <a:latin typeface="Baskerville Old Face" panose="02020602080505020303" pitchFamily="18" charset="0"/>
            </a:endParaRP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F7306D1B-A345-EE38-6014-9F1BBA57A1C7}"/>
              </a:ext>
            </a:extLst>
          </p:cNvPr>
          <p:cNvSpPr txBox="1">
            <a:spLocks/>
          </p:cNvSpPr>
          <p:nvPr/>
        </p:nvSpPr>
        <p:spPr>
          <a:xfrm>
            <a:off x="1295400" y="2247900"/>
            <a:ext cx="7315200" cy="74676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IN" sz="1900" dirty="0">
                <a:latin typeface="Baskerville Old Face" panose="02020602080505020303" pitchFamily="18" charset="0"/>
              </a:rPr>
              <a:t>def </a:t>
            </a:r>
            <a:r>
              <a:rPr lang="en-IN" sz="1900" dirty="0" err="1">
                <a:latin typeface="Baskerville Old Face" panose="02020602080505020303" pitchFamily="18" charset="0"/>
              </a:rPr>
              <a:t>display_item_table</a:t>
            </a:r>
            <a:r>
              <a:rPr lang="en-IN" sz="1900" dirty="0">
                <a:latin typeface="Baskerville Old Face" panose="02020602080505020303" pitchFamily="18" charset="0"/>
              </a:rPr>
              <a:t>(): #a function</a:t>
            </a:r>
          </a:p>
          <a:p>
            <a:pPr marL="0" indent="0">
              <a:buFont typeface="Arial" pitchFamily="34" charset="0"/>
              <a:buNone/>
            </a:pPr>
            <a:r>
              <a:rPr lang="en-IN" sz="1900" dirty="0">
                <a:latin typeface="Baskerville Old Face" panose="02020602080505020303" pitchFamily="18" charset="0"/>
              </a:rPr>
              <a:t>    </a:t>
            </a:r>
            <a:r>
              <a:rPr lang="en-IN" sz="1900" b="1" dirty="0" err="1">
                <a:latin typeface="Baskerville Old Face" panose="02020602080505020303" pitchFamily="18" charset="0"/>
              </a:rPr>
              <a:t>cursor.execute</a:t>
            </a:r>
            <a:r>
              <a:rPr lang="en-IN" sz="1900" b="1" dirty="0">
                <a:latin typeface="Baskerville Old Face" panose="02020602080505020303" pitchFamily="18" charset="0"/>
              </a:rPr>
              <a:t>("SELECT </a:t>
            </a:r>
            <a:r>
              <a:rPr lang="en-IN" sz="1900" b="1" dirty="0" err="1">
                <a:latin typeface="Baskerville Old Face" panose="02020602080505020303" pitchFamily="18" charset="0"/>
              </a:rPr>
              <a:t>itemid</a:t>
            </a:r>
            <a:r>
              <a:rPr lang="en-IN" sz="1900" b="1" dirty="0">
                <a:latin typeface="Baskerville Old Face" panose="02020602080505020303" pitchFamily="18" charset="0"/>
              </a:rPr>
              <a:t>, </a:t>
            </a:r>
            <a:r>
              <a:rPr lang="en-IN" sz="1900" b="1" dirty="0" err="1">
                <a:latin typeface="Baskerville Old Face" panose="02020602080505020303" pitchFamily="18" charset="0"/>
              </a:rPr>
              <a:t>reorderlvl</a:t>
            </a:r>
            <a:r>
              <a:rPr lang="en-IN" sz="1900" b="1" dirty="0">
                <a:latin typeface="Baskerville Old Face" panose="02020602080505020303" pitchFamily="18" charset="0"/>
              </a:rPr>
              <a:t>, </a:t>
            </a:r>
            <a:r>
              <a:rPr lang="en-IN" sz="1900" b="1" dirty="0" err="1">
                <a:latin typeface="Baskerville Old Face" panose="02020602080505020303" pitchFamily="18" charset="0"/>
              </a:rPr>
              <a:t>itemname</a:t>
            </a:r>
            <a:r>
              <a:rPr lang="en-IN" sz="1900" b="1" dirty="0">
                <a:latin typeface="Baskerville Old Face" panose="02020602080505020303" pitchFamily="18" charset="0"/>
              </a:rPr>
              <a:t> FROM </a:t>
            </a:r>
            <a:r>
              <a:rPr lang="en-IN" sz="1900" b="1" dirty="0" err="1">
                <a:latin typeface="Baskerville Old Face" panose="02020602080505020303" pitchFamily="18" charset="0"/>
              </a:rPr>
              <a:t>itemtable</a:t>
            </a:r>
            <a:r>
              <a:rPr lang="en-IN" sz="1900" b="1" dirty="0">
                <a:latin typeface="Baskerville Old Face" panose="02020602080505020303" pitchFamily="18" charset="0"/>
              </a:rPr>
              <a:t>") </a:t>
            </a:r>
            <a:r>
              <a:rPr lang="en-IN" sz="1900" dirty="0">
                <a:latin typeface="Baskerville Old Face" panose="02020602080505020303" pitchFamily="18" charset="0"/>
              </a:rPr>
              <a:t>#cursor object establishes connection btw database, execute ids a method defined in sqlite3 module which helps to execute a query &amp; SELECT is a clause, which </a:t>
            </a:r>
            <a:r>
              <a:rPr lang="en-IN" sz="1900" dirty="0" err="1">
                <a:latin typeface="Baskerville Old Face" panose="02020602080505020303" pitchFamily="18" charset="0"/>
              </a:rPr>
              <a:t>seletcs</a:t>
            </a:r>
            <a:r>
              <a:rPr lang="en-IN" sz="1900" dirty="0">
                <a:latin typeface="Baskerville Old Face" panose="02020602080505020303" pitchFamily="18" charset="0"/>
              </a:rPr>
              <a:t> particular field from particular table</a:t>
            </a:r>
          </a:p>
          <a:p>
            <a:pPr marL="0" indent="0">
              <a:buFont typeface="Arial" pitchFamily="34" charset="0"/>
              <a:buNone/>
            </a:pPr>
            <a:r>
              <a:rPr lang="en-IN" sz="1900" b="1" dirty="0">
                <a:latin typeface="Baskerville Old Face" panose="02020602080505020303" pitchFamily="18" charset="0"/>
              </a:rPr>
              <a:t>    rows = </a:t>
            </a:r>
            <a:r>
              <a:rPr lang="en-IN" sz="1900" b="1" dirty="0" err="1">
                <a:latin typeface="Baskerville Old Face" panose="02020602080505020303" pitchFamily="18" charset="0"/>
              </a:rPr>
              <a:t>cursor.fetchall</a:t>
            </a:r>
            <a:r>
              <a:rPr lang="en-IN" sz="1900" b="1" dirty="0">
                <a:latin typeface="Baskerville Old Face" panose="02020602080505020303" pitchFamily="18" charset="0"/>
              </a:rPr>
              <a:t>() </a:t>
            </a:r>
            <a:r>
              <a:rPr lang="en-IN" sz="1900" dirty="0">
                <a:latin typeface="Baskerville Old Face" panose="02020602080505020303" pitchFamily="18" charset="0"/>
              </a:rPr>
              <a:t>#all the data which matches </a:t>
            </a:r>
            <a:r>
              <a:rPr lang="en-IN" sz="1900" dirty="0" err="1">
                <a:latin typeface="Baskerville Old Face" panose="02020602080505020303" pitchFamily="18" charset="0"/>
              </a:rPr>
              <a:t>sql</a:t>
            </a:r>
            <a:r>
              <a:rPr lang="en-IN" sz="1900" dirty="0">
                <a:latin typeface="Baskerville Old Face" panose="02020602080505020303" pitchFamily="18" charset="0"/>
              </a:rPr>
              <a:t> query is fetched by method </a:t>
            </a:r>
            <a:r>
              <a:rPr lang="en-IN" sz="1900" dirty="0" err="1">
                <a:latin typeface="Baskerville Old Face" panose="02020602080505020303" pitchFamily="18" charset="0"/>
              </a:rPr>
              <a:t>fetchall</a:t>
            </a:r>
            <a:r>
              <a:rPr lang="en-IN" sz="1900" dirty="0">
                <a:latin typeface="Baskerville Old Face" panose="02020602080505020303" pitchFamily="18" charset="0"/>
              </a:rPr>
              <a:t>() &amp; stored in rows object</a:t>
            </a:r>
          </a:p>
          <a:p>
            <a:pPr marL="0" indent="0">
              <a:buFont typeface="Arial" pitchFamily="34" charset="0"/>
              <a:buNone/>
            </a:pPr>
            <a:r>
              <a:rPr lang="en-IN" sz="1900" dirty="0">
                <a:latin typeface="Baskerville Old Face" panose="02020602080505020303" pitchFamily="18" charset="0"/>
              </a:rPr>
              <a:t>    if rows: #if rows object isn’t empty</a:t>
            </a:r>
          </a:p>
          <a:p>
            <a:pPr marL="0" indent="0">
              <a:buFont typeface="Arial" pitchFamily="34" charset="0"/>
              <a:buNone/>
            </a:pPr>
            <a:r>
              <a:rPr lang="en-IN" sz="1900" dirty="0">
                <a:latin typeface="Baskerville Old Face" panose="02020602080505020303" pitchFamily="18" charset="0"/>
              </a:rPr>
              <a:t>        print("&lt;div style='max-width: 800px; margin: </a:t>
            </a:r>
            <a:r>
              <a:rPr lang="en-IN" sz="1900" dirty="0" err="1">
                <a:latin typeface="Baskerville Old Face" panose="02020602080505020303" pitchFamily="18" charset="0"/>
              </a:rPr>
              <a:t>auto;padding-top</a:t>
            </a:r>
            <a:r>
              <a:rPr lang="en-IN" sz="1900" dirty="0">
                <a:latin typeface="Baskerville Old Face" panose="02020602080505020303" pitchFamily="18" charset="0"/>
              </a:rPr>
              <a:t>: -20px;'&gt;")  # Limiting the width of the table</a:t>
            </a:r>
          </a:p>
          <a:p>
            <a:pPr marL="0" indent="0">
              <a:buFont typeface="Arial" pitchFamily="34" charset="0"/>
              <a:buNone/>
            </a:pPr>
            <a:r>
              <a:rPr lang="en-IN" sz="1900" dirty="0">
                <a:latin typeface="Baskerville Old Face" panose="02020602080505020303" pitchFamily="18" charset="0"/>
              </a:rPr>
              <a:t>        print("&lt;table&gt;")</a:t>
            </a:r>
          </a:p>
          <a:p>
            <a:pPr marL="0" indent="0">
              <a:buFont typeface="Arial" pitchFamily="34" charset="0"/>
              <a:buNone/>
            </a:pPr>
            <a:r>
              <a:rPr lang="en-IN" sz="1900" dirty="0">
                <a:latin typeface="Baskerville Old Face" panose="02020602080505020303" pitchFamily="18" charset="0"/>
              </a:rPr>
              <a:t>        print("&lt;tr&gt;&lt;</a:t>
            </a:r>
            <a:r>
              <a:rPr lang="en-IN" sz="1900" dirty="0" err="1">
                <a:latin typeface="Baskerville Old Face" panose="02020602080505020303" pitchFamily="18" charset="0"/>
              </a:rPr>
              <a:t>th</a:t>
            </a:r>
            <a:r>
              <a:rPr lang="en-IN" sz="1900" dirty="0">
                <a:latin typeface="Baskerville Old Face" panose="02020602080505020303" pitchFamily="18" charset="0"/>
              </a:rPr>
              <a:t>&gt;Item ID&lt;/</a:t>
            </a:r>
            <a:r>
              <a:rPr lang="en-IN" sz="1900" dirty="0" err="1">
                <a:latin typeface="Baskerville Old Face" panose="02020602080505020303" pitchFamily="18" charset="0"/>
              </a:rPr>
              <a:t>th</a:t>
            </a:r>
            <a:r>
              <a:rPr lang="en-IN" sz="1900" dirty="0">
                <a:latin typeface="Baskerville Old Face" panose="02020602080505020303" pitchFamily="18" charset="0"/>
              </a:rPr>
              <a:t>&gt;&lt;</a:t>
            </a:r>
            <a:r>
              <a:rPr lang="en-IN" sz="1900" dirty="0" err="1">
                <a:latin typeface="Baskerville Old Face" panose="02020602080505020303" pitchFamily="18" charset="0"/>
              </a:rPr>
              <a:t>th</a:t>
            </a:r>
            <a:r>
              <a:rPr lang="en-IN" sz="1900" dirty="0">
                <a:latin typeface="Baskerville Old Face" panose="02020602080505020303" pitchFamily="18" charset="0"/>
              </a:rPr>
              <a:t>&gt;Item Name&lt;/</a:t>
            </a:r>
            <a:r>
              <a:rPr lang="en-IN" sz="1900" dirty="0" err="1">
                <a:latin typeface="Baskerville Old Face" panose="02020602080505020303" pitchFamily="18" charset="0"/>
              </a:rPr>
              <a:t>th</a:t>
            </a:r>
            <a:r>
              <a:rPr lang="en-IN" sz="1900" dirty="0">
                <a:latin typeface="Baskerville Old Face" panose="02020602080505020303" pitchFamily="18" charset="0"/>
              </a:rPr>
              <a:t>&gt;&lt;</a:t>
            </a:r>
            <a:r>
              <a:rPr lang="en-IN" sz="1900" dirty="0" err="1">
                <a:latin typeface="Baskerville Old Face" panose="02020602080505020303" pitchFamily="18" charset="0"/>
              </a:rPr>
              <a:t>th</a:t>
            </a:r>
            <a:r>
              <a:rPr lang="en-IN" sz="1900" dirty="0">
                <a:latin typeface="Baskerville Old Face" panose="02020602080505020303" pitchFamily="18" charset="0"/>
              </a:rPr>
              <a:t>&gt;Reorder Level&lt;/</a:t>
            </a:r>
            <a:r>
              <a:rPr lang="en-IN" sz="1900" dirty="0" err="1">
                <a:latin typeface="Baskerville Old Face" panose="02020602080505020303" pitchFamily="18" charset="0"/>
              </a:rPr>
              <a:t>th</a:t>
            </a:r>
            <a:r>
              <a:rPr lang="en-IN" sz="1900" dirty="0">
                <a:latin typeface="Baskerville Old Face" panose="02020602080505020303" pitchFamily="18" charset="0"/>
              </a:rPr>
              <a:t>&gt;&lt;/tr&gt;") #printing table fieldnames using html</a:t>
            </a:r>
          </a:p>
          <a:p>
            <a:pPr marL="0" indent="0">
              <a:buFont typeface="Arial" pitchFamily="34" charset="0"/>
              <a:buNone/>
            </a:pPr>
            <a:r>
              <a:rPr lang="en-IN" sz="1900" dirty="0">
                <a:latin typeface="Baskerville Old Face" panose="02020602080505020303" pitchFamily="18" charset="0"/>
              </a:rPr>
              <a:t>        for row in rows: #iterating through data </a:t>
            </a:r>
            <a:r>
              <a:rPr lang="en-IN" sz="1900" dirty="0" err="1">
                <a:latin typeface="Baskerville Old Face" panose="02020602080505020303" pitchFamily="18" charset="0"/>
              </a:rPr>
              <a:t>stoted</a:t>
            </a:r>
            <a:r>
              <a:rPr lang="en-IN" sz="1900" dirty="0">
                <a:latin typeface="Baskerville Old Face" panose="02020602080505020303" pitchFamily="18" charset="0"/>
              </a:rPr>
              <a:t> in rows</a:t>
            </a:r>
          </a:p>
          <a:p>
            <a:pPr marL="0" indent="0">
              <a:buFont typeface="Arial" pitchFamily="34" charset="0"/>
              <a:buNone/>
            </a:pPr>
            <a:r>
              <a:rPr lang="en-IN" sz="1900" dirty="0">
                <a:latin typeface="Baskerville Old Face" panose="02020602080505020303" pitchFamily="18" charset="0"/>
              </a:rPr>
              <a:t>            print(f"&lt;tr&gt;&lt;td&gt;{row[0]}&lt;/td&gt;&lt;td&gt;{row[2]}&lt;/td&gt;&lt;td&gt;{row[1]}&lt;/td&gt;&lt;/tr&gt;") #at 0</a:t>
            </a:r>
            <a:r>
              <a:rPr lang="en-IN" sz="1900" baseline="30000" dirty="0">
                <a:latin typeface="Baskerville Old Face" panose="02020602080505020303" pitchFamily="18" charset="0"/>
              </a:rPr>
              <a:t>th</a:t>
            </a:r>
            <a:r>
              <a:rPr lang="en-IN" sz="1900" dirty="0">
                <a:latin typeface="Baskerville Old Face" panose="02020602080505020303" pitchFamily="18" charset="0"/>
              </a:rPr>
              <a:t> index </a:t>
            </a:r>
            <a:r>
              <a:rPr lang="en-IN" sz="1900" dirty="0" err="1">
                <a:latin typeface="Baskerville Old Face" panose="02020602080505020303" pitchFamily="18" charset="0"/>
              </a:rPr>
              <a:t>itemid</a:t>
            </a:r>
            <a:r>
              <a:rPr lang="en-IN" sz="1900" dirty="0">
                <a:latin typeface="Baskerville Old Face" panose="02020602080505020303" pitchFamily="18" charset="0"/>
              </a:rPr>
              <a:t>, at 1</a:t>
            </a:r>
            <a:r>
              <a:rPr lang="en-IN" sz="1900" baseline="30000" dirty="0">
                <a:latin typeface="Baskerville Old Face" panose="02020602080505020303" pitchFamily="18" charset="0"/>
              </a:rPr>
              <a:t>st</a:t>
            </a:r>
            <a:r>
              <a:rPr lang="en-IN" sz="1900" dirty="0">
                <a:latin typeface="Baskerville Old Face" panose="02020602080505020303" pitchFamily="18" charset="0"/>
              </a:rPr>
              <a:t> index </a:t>
            </a:r>
            <a:r>
              <a:rPr lang="en-IN" sz="1900" dirty="0" err="1">
                <a:latin typeface="Baskerville Old Face" panose="02020602080505020303" pitchFamily="18" charset="0"/>
              </a:rPr>
              <a:t>reorderlevel</a:t>
            </a:r>
            <a:r>
              <a:rPr lang="en-IN" sz="1900" dirty="0">
                <a:latin typeface="Baskerville Old Face" panose="02020602080505020303" pitchFamily="18" charset="0"/>
              </a:rPr>
              <a:t>, 2</a:t>
            </a:r>
            <a:r>
              <a:rPr lang="en-IN" sz="1900" baseline="30000" dirty="0">
                <a:latin typeface="Baskerville Old Face" panose="02020602080505020303" pitchFamily="18" charset="0"/>
              </a:rPr>
              <a:t>nd</a:t>
            </a:r>
            <a:r>
              <a:rPr lang="en-IN" sz="1900" dirty="0">
                <a:latin typeface="Baskerville Old Face" panose="02020602080505020303" pitchFamily="18" charset="0"/>
              </a:rPr>
              <a:t> index </a:t>
            </a:r>
            <a:r>
              <a:rPr lang="en-IN" sz="1900" dirty="0" err="1">
                <a:latin typeface="Baskerville Old Face" panose="02020602080505020303" pitchFamily="18" charset="0"/>
              </a:rPr>
              <a:t>itemname</a:t>
            </a:r>
            <a:r>
              <a:rPr lang="en-IN" sz="1900" dirty="0">
                <a:latin typeface="Baskerville Old Face" panose="02020602080505020303" pitchFamily="18" charset="0"/>
              </a:rPr>
              <a:t> are present</a:t>
            </a:r>
          </a:p>
          <a:p>
            <a:pPr marL="0" indent="0">
              <a:buFont typeface="Arial" pitchFamily="34" charset="0"/>
              <a:buNone/>
            </a:pPr>
            <a:r>
              <a:rPr lang="en-IN" sz="1900" dirty="0">
                <a:latin typeface="Baskerville Old Face" panose="02020602080505020303" pitchFamily="18" charset="0"/>
              </a:rPr>
              <a:t>        print("&lt;/table&gt;")</a:t>
            </a:r>
          </a:p>
          <a:p>
            <a:pPr marL="0" indent="0">
              <a:buFont typeface="Arial" pitchFamily="34" charset="0"/>
              <a:buNone/>
            </a:pPr>
            <a:r>
              <a:rPr lang="en-IN" sz="1900" dirty="0">
                <a:latin typeface="Baskerville Old Face" panose="02020602080505020303" pitchFamily="18" charset="0"/>
              </a:rPr>
              <a:t>        print("&lt;/div&gt;")</a:t>
            </a:r>
          </a:p>
          <a:p>
            <a:pPr marL="0" indent="0">
              <a:buFont typeface="Arial" pitchFamily="34" charset="0"/>
              <a:buNone/>
            </a:pPr>
            <a:r>
              <a:rPr lang="en-IN" sz="1900" dirty="0">
                <a:latin typeface="Baskerville Old Face" panose="02020602080505020303" pitchFamily="18" charset="0"/>
              </a:rPr>
              <a:t>    else:</a:t>
            </a:r>
          </a:p>
          <a:p>
            <a:pPr marL="0" indent="0">
              <a:buFont typeface="Arial" pitchFamily="34" charset="0"/>
              <a:buNone/>
            </a:pPr>
            <a:r>
              <a:rPr lang="en-IN" sz="1900" dirty="0">
                <a:latin typeface="Baskerville Old Face" panose="02020602080505020303" pitchFamily="18" charset="0"/>
              </a:rPr>
              <a:t>        print("&lt;p&gt;No items found.&lt;/p&gt;")</a:t>
            </a:r>
          </a:p>
          <a:p>
            <a:pPr marL="0" indent="0">
              <a:buFont typeface="Arial" pitchFamily="34" charset="0"/>
              <a:buNone/>
            </a:pPr>
            <a:r>
              <a:rPr lang="en-IN" sz="1900" dirty="0" err="1">
                <a:latin typeface="Baskerville Old Face" panose="02020602080505020303" pitchFamily="18" charset="0"/>
              </a:rPr>
              <a:t>display_item_table</a:t>
            </a:r>
            <a:r>
              <a:rPr lang="en-IN" sz="1900" dirty="0">
                <a:latin typeface="Baskerville Old Face" panose="02020602080505020303" pitchFamily="18" charset="0"/>
              </a:rPr>
              <a:t>() #function call</a:t>
            </a:r>
          </a:p>
          <a:p>
            <a:pPr marL="0" indent="0">
              <a:buFont typeface="Arial" pitchFamily="34" charset="0"/>
              <a:buNone/>
            </a:pPr>
            <a:endParaRPr lang="en-IN" sz="1900" dirty="0">
              <a:latin typeface="Baskerville Old Face" panose="02020602080505020303" pitchFamily="18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6F35D91-271D-2E60-3840-89691C631D47}"/>
              </a:ext>
            </a:extLst>
          </p:cNvPr>
          <p:cNvSpPr txBox="1">
            <a:spLocks/>
          </p:cNvSpPr>
          <p:nvPr/>
        </p:nvSpPr>
        <p:spPr>
          <a:xfrm>
            <a:off x="2362200" y="1714500"/>
            <a:ext cx="4724400" cy="8382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Code to display reorder level:</a:t>
            </a:r>
          </a:p>
        </p:txBody>
      </p:sp>
    </p:spTree>
    <p:extLst>
      <p:ext uri="{BB962C8B-B14F-4D97-AF65-F5344CB8AC3E}">
        <p14:creationId xmlns:p14="http://schemas.microsoft.com/office/powerpoint/2010/main" val="686537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2">
            <a:extLst>
              <a:ext uri="{FF2B5EF4-FFF2-40B4-BE49-F238E27FC236}">
                <a16:creationId xmlns:a16="http://schemas.microsoft.com/office/drawing/2014/main" id="{C0AA5C87-2398-DEDD-B3F1-ACD96D673858}"/>
              </a:ext>
            </a:extLst>
          </p:cNvPr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A4641F-2F8A-069D-74EF-9DAEDE90FE6A}"/>
              </a:ext>
            </a:extLst>
          </p:cNvPr>
          <p:cNvSpPr txBox="1"/>
          <p:nvPr/>
        </p:nvSpPr>
        <p:spPr>
          <a:xfrm>
            <a:off x="609600" y="3157835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Code that’ll redirect to check items below reorder level:</a:t>
            </a: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1F5B2BFB-9E6D-5203-067A-56ACAD5773D7}"/>
              </a:ext>
            </a:extLst>
          </p:cNvPr>
          <p:cNvSpPr/>
          <p:nvPr/>
        </p:nvSpPr>
        <p:spPr>
          <a:xfrm>
            <a:off x="703200" y="364200"/>
            <a:ext cx="1811400" cy="1731300"/>
          </a:xfrm>
          <a:prstGeom prst="flowChartConnector">
            <a:avLst/>
          </a:prstGeom>
          <a:blipFill>
            <a:blip r:embed="rId3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430FC2-1158-30FD-FF2A-B61B72F73635}"/>
              </a:ext>
            </a:extLst>
          </p:cNvPr>
          <p:cNvSpPr txBox="1"/>
          <p:nvPr/>
        </p:nvSpPr>
        <p:spPr>
          <a:xfrm>
            <a:off x="575226" y="4152900"/>
            <a:ext cx="88489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Baskerville Old Face" panose="02020602080505020303" pitchFamily="18" charset="0"/>
              </a:rPr>
              <a:t>print("""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    &lt;div class="button-container" style="text-align: </a:t>
            </a:r>
            <a:r>
              <a:rPr lang="en-IN" sz="2400" dirty="0" err="1">
                <a:latin typeface="Baskerville Old Face" panose="02020602080505020303" pitchFamily="18" charset="0"/>
              </a:rPr>
              <a:t>center</a:t>
            </a:r>
            <a:r>
              <a:rPr lang="en-IN" sz="2400" dirty="0">
                <a:latin typeface="Baskerville Old Face" panose="02020602080505020303" pitchFamily="18" charset="0"/>
              </a:rPr>
              <a:t>; margin-top: 0px;"&gt;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        &lt;form method="post" action="itembelowreorder.py"&gt;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            &lt;button type="submit" class="button" name="</a:t>
            </a:r>
            <a:r>
              <a:rPr lang="en-IN" sz="2400" dirty="0" err="1">
                <a:latin typeface="Baskerville Old Face" panose="02020602080505020303" pitchFamily="18" charset="0"/>
              </a:rPr>
              <a:t>check_reorder_button</a:t>
            </a:r>
            <a:r>
              <a:rPr lang="en-IN" sz="2400" dirty="0">
                <a:latin typeface="Baskerville Old Face" panose="02020602080505020303" pitchFamily="18" charset="0"/>
              </a:rPr>
              <a:t>"  style="background-</a:t>
            </a:r>
            <a:r>
              <a:rPr lang="en-IN" sz="2400" dirty="0" err="1">
                <a:latin typeface="Baskerville Old Face" panose="02020602080505020303" pitchFamily="18" charset="0"/>
              </a:rPr>
              <a:t>color</a:t>
            </a:r>
            <a:r>
              <a:rPr lang="en-IN" sz="2400" dirty="0">
                <a:latin typeface="Baskerville Old Face" panose="02020602080505020303" pitchFamily="18" charset="0"/>
              </a:rPr>
              <a:t>:#800000 ; </a:t>
            </a:r>
            <a:r>
              <a:rPr lang="en-IN" sz="2400" dirty="0" err="1">
                <a:latin typeface="Baskerville Old Face" panose="02020602080505020303" pitchFamily="18" charset="0"/>
              </a:rPr>
              <a:t>color</a:t>
            </a:r>
            <a:r>
              <a:rPr lang="en-IN" sz="2400" dirty="0">
                <a:latin typeface="Baskerville Old Face" panose="02020602080505020303" pitchFamily="18" charset="0"/>
              </a:rPr>
              <a:t>: </a:t>
            </a:r>
            <a:r>
              <a:rPr lang="en-IN" sz="2400" dirty="0" err="1">
                <a:latin typeface="Baskerville Old Face" panose="02020602080505020303" pitchFamily="18" charset="0"/>
              </a:rPr>
              <a:t>white;height</a:t>
            </a:r>
            <a:r>
              <a:rPr lang="en-IN" sz="2400" dirty="0">
                <a:latin typeface="Baskerville Old Face" panose="02020602080505020303" pitchFamily="18" charset="0"/>
              </a:rPr>
              <a:t>: 40px;"&gt;Check Items Below Reorder Level&lt;/button&gt;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        &lt;/form&gt;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    &lt;/div&gt;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""")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3CEA5-E153-5149-655D-927F82601C04}"/>
              </a:ext>
            </a:extLst>
          </p:cNvPr>
          <p:cNvSpPr txBox="1"/>
          <p:nvPr/>
        </p:nvSpPr>
        <p:spPr>
          <a:xfrm>
            <a:off x="16630649" y="9858052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</a:t>
            </a:r>
            <a:r>
              <a:rPr lang="en-IN" sz="1800" kern="1200" dirty="0">
                <a:solidFill>
                  <a:srgbClr val="000000"/>
                </a:solidFill>
                <a:effectLst/>
                <a:latin typeface="Berlin Sans FB" panose="020E0602020502020306" pitchFamily="34" charset="0"/>
                <a:ea typeface="+mn-ea"/>
                <a:cs typeface="+mn-cs"/>
              </a:rPr>
              <a:t>M. </a:t>
            </a:r>
            <a:r>
              <a:rPr lang="en-IN" sz="1800" kern="1200" dirty="0" err="1">
                <a:solidFill>
                  <a:srgbClr val="000000"/>
                </a:solidFill>
                <a:effectLst/>
                <a:latin typeface="Berlin Sans FB" panose="020E0602020502020306" pitchFamily="34" charset="0"/>
                <a:ea typeface="+mn-ea"/>
                <a:cs typeface="+mn-cs"/>
              </a:rPr>
              <a:t>Sharanya</a:t>
            </a:r>
            <a:endParaRPr lang="en-IN" dirty="0">
              <a:latin typeface="Baskerville Old Face" panose="0202060208050502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D668D7-C4E4-45B0-CE67-197117E0405E}"/>
              </a:ext>
            </a:extLst>
          </p:cNvPr>
          <p:cNvSpPr txBox="1"/>
          <p:nvPr/>
        </p:nvSpPr>
        <p:spPr>
          <a:xfrm>
            <a:off x="9424181" y="1790700"/>
            <a:ext cx="8863819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200" dirty="0">
                <a:latin typeface="Baskerville Old Face" panose="02020602080505020303" pitchFamily="18" charset="0"/>
              </a:rPr>
              <a:t>This </a:t>
            </a:r>
            <a:r>
              <a:rPr lang="en-IN" sz="2200" dirty="0" err="1">
                <a:latin typeface="Baskerville Old Face" panose="02020602080505020303" pitchFamily="18" charset="0"/>
              </a:rPr>
              <a:t>javascript</a:t>
            </a:r>
            <a:r>
              <a:rPr lang="en-IN" sz="2200" dirty="0">
                <a:latin typeface="Baskerville Old Face" panose="02020602080505020303" pitchFamily="18" charset="0"/>
              </a:rPr>
              <a:t> code is  integrated in .</a:t>
            </a:r>
            <a:r>
              <a:rPr lang="en-IN" sz="2200" dirty="0" err="1">
                <a:latin typeface="Baskerville Old Face" panose="02020602080505020303" pitchFamily="18" charset="0"/>
              </a:rPr>
              <a:t>py</a:t>
            </a:r>
            <a:r>
              <a:rPr lang="en-IN" sz="2200" dirty="0">
                <a:latin typeface="Baskerville Old Face" panose="02020602080505020303" pitchFamily="18" charset="0"/>
              </a:rPr>
              <a:t> file:</a:t>
            </a:r>
          </a:p>
          <a:p>
            <a:r>
              <a:rPr lang="en-IN" sz="2200" dirty="0">
                <a:latin typeface="Baskerville Old Face" panose="02020602080505020303" pitchFamily="18" charset="0"/>
              </a:rPr>
              <a:t>function </a:t>
            </a:r>
            <a:r>
              <a:rPr lang="en-IN" sz="2200" dirty="0" err="1">
                <a:latin typeface="Baskerville Old Face" panose="02020602080505020303" pitchFamily="18" charset="0"/>
              </a:rPr>
              <a:t>showAlert</a:t>
            </a:r>
            <a:r>
              <a:rPr lang="en-IN" sz="2200" dirty="0">
                <a:latin typeface="Baskerville Old Face" panose="02020602080505020303" pitchFamily="18" charset="0"/>
              </a:rPr>
              <a:t>(</a:t>
            </a:r>
            <a:r>
              <a:rPr lang="en-IN" sz="2200" dirty="0" err="1">
                <a:latin typeface="Baskerville Old Face" panose="02020602080505020303" pitchFamily="18" charset="0"/>
              </a:rPr>
              <a:t>itemsBelowReorder</a:t>
            </a:r>
            <a:r>
              <a:rPr lang="en-IN" sz="2200" dirty="0">
                <a:latin typeface="Baskerville Old Face" panose="02020602080505020303" pitchFamily="18" charset="0"/>
              </a:rPr>
              <a:t>) {</a:t>
            </a:r>
          </a:p>
          <a:p>
            <a:r>
              <a:rPr lang="en-IN" sz="2200" dirty="0">
                <a:latin typeface="Baskerville Old Face" panose="02020602080505020303" pitchFamily="18" charset="0"/>
              </a:rPr>
              <a:t>    if (</a:t>
            </a:r>
            <a:r>
              <a:rPr lang="en-IN" sz="2200" dirty="0" err="1">
                <a:latin typeface="Baskerville Old Face" panose="02020602080505020303" pitchFamily="18" charset="0"/>
              </a:rPr>
              <a:t>itemsBelowReorder.length</a:t>
            </a:r>
            <a:r>
              <a:rPr lang="en-IN" sz="2200" dirty="0">
                <a:latin typeface="Baskerville Old Face" panose="02020602080505020303" pitchFamily="18" charset="0"/>
              </a:rPr>
              <a:t> &gt; 0) {</a:t>
            </a:r>
          </a:p>
          <a:p>
            <a:r>
              <a:rPr lang="en-IN" sz="2200" dirty="0">
                <a:latin typeface="Baskerville Old Face" panose="02020602080505020303" pitchFamily="18" charset="0"/>
              </a:rPr>
              <a:t>        var message = "The following items are below the reorder level:\\n";</a:t>
            </a:r>
          </a:p>
          <a:p>
            <a:r>
              <a:rPr lang="en-IN" sz="2200" dirty="0">
                <a:latin typeface="Baskerville Old Face" panose="02020602080505020303" pitchFamily="18" charset="0"/>
              </a:rPr>
              <a:t>        for (var </a:t>
            </a:r>
            <a:r>
              <a:rPr lang="en-IN" sz="2200" dirty="0" err="1">
                <a:latin typeface="Baskerville Old Face" panose="02020602080505020303" pitchFamily="18" charset="0"/>
              </a:rPr>
              <a:t>i</a:t>
            </a:r>
            <a:r>
              <a:rPr lang="en-IN" sz="2200" dirty="0">
                <a:latin typeface="Baskerville Old Face" panose="02020602080505020303" pitchFamily="18" charset="0"/>
              </a:rPr>
              <a:t> = 0; </a:t>
            </a:r>
            <a:r>
              <a:rPr lang="en-IN" sz="2200" dirty="0" err="1">
                <a:latin typeface="Baskerville Old Face" panose="02020602080505020303" pitchFamily="18" charset="0"/>
              </a:rPr>
              <a:t>i</a:t>
            </a:r>
            <a:r>
              <a:rPr lang="en-IN" sz="2200" dirty="0">
                <a:latin typeface="Baskerville Old Face" panose="02020602080505020303" pitchFamily="18" charset="0"/>
              </a:rPr>
              <a:t> &lt; </a:t>
            </a:r>
            <a:r>
              <a:rPr lang="en-IN" sz="2200" dirty="0" err="1">
                <a:latin typeface="Baskerville Old Face" panose="02020602080505020303" pitchFamily="18" charset="0"/>
              </a:rPr>
              <a:t>itemsBelowReorder.length</a:t>
            </a:r>
            <a:r>
              <a:rPr lang="en-IN" sz="2200" dirty="0">
                <a:latin typeface="Baskerville Old Face" panose="02020602080505020303" pitchFamily="18" charset="0"/>
              </a:rPr>
              <a:t>; </a:t>
            </a:r>
            <a:r>
              <a:rPr lang="en-IN" sz="2200" dirty="0" err="1">
                <a:latin typeface="Baskerville Old Face" panose="02020602080505020303" pitchFamily="18" charset="0"/>
              </a:rPr>
              <a:t>i</a:t>
            </a:r>
            <a:r>
              <a:rPr lang="en-IN" sz="2200" dirty="0">
                <a:latin typeface="Baskerville Old Face" panose="02020602080505020303" pitchFamily="18" charset="0"/>
              </a:rPr>
              <a:t>++) {</a:t>
            </a:r>
          </a:p>
          <a:p>
            <a:r>
              <a:rPr lang="en-IN" sz="2200" dirty="0">
                <a:latin typeface="Baskerville Old Face" panose="02020602080505020303" pitchFamily="18" charset="0"/>
              </a:rPr>
              <a:t>            message += </a:t>
            </a:r>
            <a:r>
              <a:rPr lang="en-IN" sz="2200" dirty="0" err="1">
                <a:latin typeface="Baskerville Old Face" panose="02020602080505020303" pitchFamily="18" charset="0"/>
              </a:rPr>
              <a:t>itemsBelowReorder</a:t>
            </a:r>
            <a:r>
              <a:rPr lang="en-IN" sz="2200" dirty="0">
                <a:latin typeface="Baskerville Old Face" panose="02020602080505020303" pitchFamily="18" charset="0"/>
              </a:rPr>
              <a:t>[</a:t>
            </a:r>
            <a:r>
              <a:rPr lang="en-IN" sz="2200" dirty="0" err="1">
                <a:latin typeface="Baskerville Old Face" panose="02020602080505020303" pitchFamily="18" charset="0"/>
              </a:rPr>
              <a:t>i</a:t>
            </a:r>
            <a:r>
              <a:rPr lang="en-IN" sz="2200" dirty="0">
                <a:latin typeface="Baskerville Old Face" panose="02020602080505020303" pitchFamily="18" charset="0"/>
              </a:rPr>
              <a:t>] + "\\n";</a:t>
            </a:r>
          </a:p>
          <a:p>
            <a:r>
              <a:rPr lang="en-IN" sz="2200" dirty="0">
                <a:latin typeface="Baskerville Old Face" panose="02020602080505020303" pitchFamily="18" charset="0"/>
              </a:rPr>
              <a:t>        }</a:t>
            </a:r>
          </a:p>
          <a:p>
            <a:r>
              <a:rPr lang="en-IN" sz="2200" dirty="0">
                <a:latin typeface="Baskerville Old Face" panose="02020602080505020303" pitchFamily="18" charset="0"/>
              </a:rPr>
              <a:t>        alert(message);</a:t>
            </a:r>
          </a:p>
          <a:p>
            <a:r>
              <a:rPr lang="en-US" sz="2200" dirty="0">
                <a:latin typeface="Baskerville Old Face" panose="02020602080505020303" pitchFamily="18" charset="0"/>
              </a:rPr>
              <a:t>print("&lt;script&gt;")</a:t>
            </a:r>
          </a:p>
          <a:p>
            <a:r>
              <a:rPr lang="en-US" sz="2200" dirty="0">
                <a:latin typeface="Baskerville Old Face" panose="02020602080505020303" pitchFamily="18" charset="0"/>
              </a:rPr>
              <a:t>print(</a:t>
            </a:r>
            <a:r>
              <a:rPr lang="en-US" sz="2200" dirty="0" err="1">
                <a:latin typeface="Baskerville Old Face" panose="02020602080505020303" pitchFamily="18" charset="0"/>
              </a:rPr>
              <a:t>f"showAlert</a:t>
            </a:r>
            <a:r>
              <a:rPr lang="en-US" sz="2200" dirty="0">
                <a:latin typeface="Baskerville Old Face" panose="02020602080505020303" pitchFamily="18" charset="0"/>
              </a:rPr>
              <a:t>({str(</a:t>
            </a:r>
            <a:r>
              <a:rPr lang="en-US" sz="2200" dirty="0" err="1">
                <a:latin typeface="Baskerville Old Face" panose="02020602080505020303" pitchFamily="18" charset="0"/>
              </a:rPr>
              <a:t>items_below_reorder_list</a:t>
            </a:r>
            <a:r>
              <a:rPr lang="en-US" sz="2200" dirty="0">
                <a:latin typeface="Baskerville Old Face" panose="02020602080505020303" pitchFamily="18" charset="0"/>
              </a:rPr>
              <a:t>}))  #showAlert() function call inside the script is intended to execute JavaScript code that shows an alert message &amp; list is type casted into string. ‘f’ formats the output</a:t>
            </a:r>
          </a:p>
          <a:p>
            <a:r>
              <a:rPr lang="en-US" sz="2200" dirty="0">
                <a:latin typeface="Baskerville Old Face" panose="02020602080505020303" pitchFamily="18" charset="0"/>
              </a:rPr>
              <a:t>print("&lt;/script&gt;")</a:t>
            </a:r>
          </a:p>
          <a:p>
            <a:endParaRPr lang="en-IN" sz="2200" dirty="0">
              <a:latin typeface="Baskerville Old Face" panose="02020602080505020303" pitchFamily="18" charset="0"/>
            </a:endParaRPr>
          </a:p>
          <a:p>
            <a:endParaRPr lang="en-IN" sz="2200" dirty="0">
              <a:latin typeface="Baskerville Old Face" panose="02020602080505020303" pitchFamily="18" charset="0"/>
            </a:endParaRPr>
          </a:p>
          <a:p>
            <a:endParaRPr lang="en-IN" sz="2200" dirty="0">
              <a:latin typeface="Baskerville Old Face" panose="02020602080505020303" pitchFamily="18" charset="0"/>
            </a:endParaRPr>
          </a:p>
          <a:p>
            <a:endParaRPr lang="en-IN" sz="2200" dirty="0">
              <a:latin typeface="Baskerville Old Face" panose="02020602080505020303" pitchFamily="18" charset="0"/>
            </a:endParaRPr>
          </a:p>
          <a:p>
            <a:endParaRPr lang="en-IN" sz="2200" dirty="0">
              <a:latin typeface="Baskerville Old Face" panose="02020602080505020303" pitchFamily="18" charset="0"/>
            </a:endParaRPr>
          </a:p>
          <a:p>
            <a:endParaRPr lang="en-IN" sz="2200" dirty="0">
              <a:latin typeface="Baskerville Old Face" panose="02020602080505020303" pitchFamily="18" charset="0"/>
            </a:endParaRPr>
          </a:p>
          <a:p>
            <a:endParaRPr lang="en-IN" sz="2200" dirty="0">
              <a:latin typeface="Baskerville Old Face" panose="0202060208050502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50119A-279C-50AE-20E0-BE15C403029E}"/>
              </a:ext>
            </a:extLst>
          </p:cNvPr>
          <p:cNvSpPr txBox="1"/>
          <p:nvPr/>
        </p:nvSpPr>
        <p:spPr>
          <a:xfrm>
            <a:off x="9601200" y="938187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This particular block of code will display an alert message: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C47CF8-B69A-957F-0591-A264743D00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52" t="7743" r="63637" b="75146"/>
          <a:stretch/>
        </p:blipFill>
        <p:spPr>
          <a:xfrm>
            <a:off x="10515600" y="6771969"/>
            <a:ext cx="5791200" cy="31721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07543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">
            <a:extLst>
              <a:ext uri="{FF2B5EF4-FFF2-40B4-BE49-F238E27FC236}">
                <a16:creationId xmlns:a16="http://schemas.microsoft.com/office/drawing/2014/main" id="{F666C7A5-CDD0-1E42-A85C-8440F4570BB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5CFA77-CCE5-A754-8210-3FFDE6504863}"/>
              </a:ext>
            </a:extLst>
          </p:cNvPr>
          <p:cNvSpPr txBox="1">
            <a:spLocks/>
          </p:cNvSpPr>
          <p:nvPr/>
        </p:nvSpPr>
        <p:spPr>
          <a:xfrm>
            <a:off x="1676400" y="419100"/>
            <a:ext cx="16973550" cy="118067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9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Code after redirecting to the page which gives data about the items below reorder level:</a:t>
            </a:r>
            <a:br>
              <a:rPr lang="en-IN" sz="29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</a:br>
            <a:endParaRPr lang="en-IN" sz="29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C2881BD7-1918-B5B1-59B1-794CF6D5FC10}"/>
              </a:ext>
            </a:extLst>
          </p:cNvPr>
          <p:cNvSpPr/>
          <p:nvPr/>
        </p:nvSpPr>
        <p:spPr>
          <a:xfrm>
            <a:off x="703200" y="364200"/>
            <a:ext cx="1811400" cy="1731300"/>
          </a:xfrm>
          <a:prstGeom prst="flowChartConnector">
            <a:avLst/>
          </a:prstGeom>
          <a:blipFill>
            <a:blip r:embed="rId3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F5883C-105B-7E28-6086-BC4FA741FC98}"/>
              </a:ext>
            </a:extLst>
          </p:cNvPr>
          <p:cNvSpPr txBox="1"/>
          <p:nvPr/>
        </p:nvSpPr>
        <p:spPr>
          <a:xfrm>
            <a:off x="2696426" y="1311350"/>
            <a:ext cx="47580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b="1" u="sng" dirty="0">
                <a:latin typeface="Baskerville Old Face" panose="02020602080505020303" pitchFamily="18" charset="0"/>
              </a:rPr>
              <a:t>This block of code calculates quantity</a:t>
            </a:r>
          </a:p>
          <a:p>
            <a:pPr algn="ctr"/>
            <a:r>
              <a:rPr lang="en-IN" sz="2400" b="1" u="sng" dirty="0">
                <a:latin typeface="Baskerville Old Face" panose="02020602080505020303" pitchFamily="18" charset="0"/>
              </a:rPr>
              <a:t> left after issuing items: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ED6CF6-0D83-ED41-3126-AB2BA8C66FD9}"/>
              </a:ext>
            </a:extLst>
          </p:cNvPr>
          <p:cNvSpPr txBox="1">
            <a:spLocks/>
          </p:cNvSpPr>
          <p:nvPr/>
        </p:nvSpPr>
        <p:spPr>
          <a:xfrm>
            <a:off x="1930502" y="2307660"/>
            <a:ext cx="7858433" cy="3597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IN" sz="2000" b="1" dirty="0">
                <a:latin typeface="Baskerville Old Face" panose="02020602080505020303" pitchFamily="18" charset="0"/>
              </a:rPr>
              <a:t>def </a:t>
            </a:r>
            <a:r>
              <a:rPr lang="en-IN" sz="2000" b="1" dirty="0" err="1">
                <a:latin typeface="Baskerville Old Face" panose="02020602080505020303" pitchFamily="18" charset="0"/>
              </a:rPr>
              <a:t>calculate_quantity_available</a:t>
            </a:r>
            <a:r>
              <a:rPr lang="en-IN" sz="2000" b="1" dirty="0">
                <a:latin typeface="Baskerville Old Face" panose="02020602080505020303" pitchFamily="18" charset="0"/>
              </a:rPr>
              <a:t>(</a:t>
            </a:r>
            <a:r>
              <a:rPr lang="en-IN" sz="2000" b="1" dirty="0" err="1">
                <a:latin typeface="Baskerville Old Face" panose="02020602080505020303" pitchFamily="18" charset="0"/>
              </a:rPr>
              <a:t>item_id</a:t>
            </a:r>
            <a:r>
              <a:rPr lang="en-IN" sz="2000" b="1" dirty="0">
                <a:latin typeface="Baskerville Old Face" panose="02020602080505020303" pitchFamily="18" charset="0"/>
              </a:rPr>
              <a:t>):</a:t>
            </a:r>
          </a:p>
          <a:p>
            <a:pPr marL="0" indent="0">
              <a:buFont typeface="Arial" pitchFamily="34" charset="0"/>
              <a:buNone/>
            </a:pPr>
            <a:r>
              <a:rPr lang="en-IN" sz="2000" b="1" dirty="0">
                <a:latin typeface="Baskerville Old Face" panose="02020602080505020303" pitchFamily="18" charset="0"/>
              </a:rPr>
              <a:t>    	</a:t>
            </a:r>
            <a:r>
              <a:rPr lang="en-IN" sz="2000" b="1" dirty="0" err="1">
                <a:latin typeface="Baskerville Old Face" panose="02020602080505020303" pitchFamily="18" charset="0"/>
              </a:rPr>
              <a:t>cursor.execute</a:t>
            </a:r>
            <a:r>
              <a:rPr lang="en-IN" sz="2000" b="1" dirty="0">
                <a:latin typeface="Baskerville Old Face" panose="02020602080505020303" pitchFamily="18" charset="0"/>
              </a:rPr>
              <a:t>("SELECT SUM(</a:t>
            </a:r>
            <a:r>
              <a:rPr lang="en-IN" sz="2000" b="1" dirty="0" err="1">
                <a:latin typeface="Baskerville Old Face" panose="02020602080505020303" pitchFamily="18" charset="0"/>
              </a:rPr>
              <a:t>issuequantity</a:t>
            </a:r>
            <a:r>
              <a:rPr lang="en-IN" sz="2000" b="1" dirty="0">
                <a:latin typeface="Baskerville Old Face" panose="02020602080505020303" pitchFamily="18" charset="0"/>
              </a:rPr>
              <a:t>) FROM </a:t>
            </a:r>
            <a:r>
              <a:rPr lang="en-IN" sz="2000" b="1" dirty="0" err="1">
                <a:latin typeface="Baskerville Old Face" panose="02020602080505020303" pitchFamily="18" charset="0"/>
              </a:rPr>
              <a:t>ivtable</a:t>
            </a:r>
            <a:r>
              <a:rPr lang="en-IN" sz="2000" b="1" dirty="0">
                <a:latin typeface="Baskerville Old Face" panose="02020602080505020303" pitchFamily="18" charset="0"/>
              </a:rPr>
              <a:t> WHERE </a:t>
            </a:r>
            <a:r>
              <a:rPr lang="en-IN" sz="2000" b="1" dirty="0" err="1">
                <a:latin typeface="Baskerville Old Face" panose="02020602080505020303" pitchFamily="18" charset="0"/>
              </a:rPr>
              <a:t>itemid</a:t>
            </a:r>
            <a:r>
              <a:rPr lang="en-IN" sz="2000" b="1" dirty="0">
                <a:latin typeface="Baskerville Old Face" panose="02020602080505020303" pitchFamily="18" charset="0"/>
              </a:rPr>
              <a:t>=?", (</a:t>
            </a:r>
            <a:r>
              <a:rPr lang="en-IN" sz="2000" b="1" dirty="0" err="1">
                <a:latin typeface="Baskerville Old Face" panose="02020602080505020303" pitchFamily="18" charset="0"/>
              </a:rPr>
              <a:t>item_id</a:t>
            </a:r>
            <a:r>
              <a:rPr lang="en-IN" sz="2000" b="1" dirty="0">
                <a:latin typeface="Baskerville Old Face" panose="02020602080505020303" pitchFamily="18" charset="0"/>
              </a:rPr>
              <a:t>,)) </a:t>
            </a:r>
          </a:p>
          <a:p>
            <a:pPr marL="0" indent="0">
              <a:buFont typeface="Arial" pitchFamily="34" charset="0"/>
              <a:buNone/>
            </a:pPr>
            <a:r>
              <a:rPr lang="en-IN" sz="2000" b="1" dirty="0">
                <a:latin typeface="Baskerville Old Face" panose="02020602080505020303" pitchFamily="18" charset="0"/>
              </a:rPr>
              <a:t>	</a:t>
            </a:r>
            <a:r>
              <a:rPr lang="en-IN" sz="2000" b="1" dirty="0" err="1">
                <a:latin typeface="Baskerville Old Face" panose="02020602080505020303" pitchFamily="18" charset="0"/>
              </a:rPr>
              <a:t>total_issue_quantity</a:t>
            </a:r>
            <a:r>
              <a:rPr lang="en-IN" sz="2000" b="1" dirty="0">
                <a:latin typeface="Baskerville Old Face" panose="02020602080505020303" pitchFamily="18" charset="0"/>
              </a:rPr>
              <a:t> = </a:t>
            </a:r>
            <a:r>
              <a:rPr lang="en-IN" sz="2000" b="1" dirty="0" err="1">
                <a:latin typeface="Baskerville Old Face" panose="02020602080505020303" pitchFamily="18" charset="0"/>
              </a:rPr>
              <a:t>cursor.fetchone</a:t>
            </a:r>
            <a:r>
              <a:rPr lang="en-IN" sz="2000" b="1" dirty="0">
                <a:latin typeface="Baskerville Old Face" panose="02020602080505020303" pitchFamily="18" charset="0"/>
              </a:rPr>
              <a:t>()[0] or 0 </a:t>
            </a:r>
          </a:p>
          <a:p>
            <a:pPr marL="0" indent="0">
              <a:buFont typeface="Arial" pitchFamily="34" charset="0"/>
              <a:buNone/>
            </a:pPr>
            <a:r>
              <a:rPr lang="en-IN" sz="2000" b="1" dirty="0">
                <a:latin typeface="Baskerville Old Face" panose="02020602080505020303" pitchFamily="18" charset="0"/>
              </a:rPr>
              <a:t>	</a:t>
            </a:r>
            <a:r>
              <a:rPr lang="en-IN" sz="2000" b="1" dirty="0" err="1">
                <a:latin typeface="Baskerville Old Face" panose="02020602080505020303" pitchFamily="18" charset="0"/>
              </a:rPr>
              <a:t>cursor.execute</a:t>
            </a:r>
            <a:r>
              <a:rPr lang="en-IN" sz="2000" b="1" dirty="0">
                <a:latin typeface="Baskerville Old Face" panose="02020602080505020303" pitchFamily="18" charset="0"/>
              </a:rPr>
              <a:t>("SELECT SUM(</a:t>
            </a:r>
            <a:r>
              <a:rPr lang="en-IN" sz="2000" b="1" dirty="0" err="1">
                <a:latin typeface="Baskerville Old Face" panose="02020602080505020303" pitchFamily="18" charset="0"/>
              </a:rPr>
              <a:t>quantitybought</a:t>
            </a:r>
            <a:r>
              <a:rPr lang="en-IN" sz="2000" b="1" dirty="0">
                <a:latin typeface="Baskerville Old Face" panose="02020602080505020303" pitchFamily="18" charset="0"/>
              </a:rPr>
              <a:t>) FROM </a:t>
            </a:r>
            <a:r>
              <a:rPr lang="en-IN" sz="2000" b="1" dirty="0" err="1">
                <a:latin typeface="Baskerville Old Face" panose="02020602080505020303" pitchFamily="18" charset="0"/>
              </a:rPr>
              <a:t>rvtable</a:t>
            </a:r>
            <a:r>
              <a:rPr lang="en-IN" sz="2000" b="1" dirty="0">
                <a:latin typeface="Baskerville Old Face" panose="02020602080505020303" pitchFamily="18" charset="0"/>
              </a:rPr>
              <a:t> WHERE </a:t>
            </a:r>
            <a:r>
              <a:rPr lang="en-IN" sz="2000" b="1" dirty="0" err="1">
                <a:latin typeface="Baskerville Old Face" panose="02020602080505020303" pitchFamily="18" charset="0"/>
              </a:rPr>
              <a:t>itemid</a:t>
            </a:r>
            <a:r>
              <a:rPr lang="en-IN" sz="2000" b="1" dirty="0">
                <a:latin typeface="Baskerville Old Face" panose="02020602080505020303" pitchFamily="18" charset="0"/>
              </a:rPr>
              <a:t>=?", (</a:t>
            </a:r>
            <a:r>
              <a:rPr lang="en-IN" sz="2000" b="1" dirty="0" err="1">
                <a:latin typeface="Baskerville Old Face" panose="02020602080505020303" pitchFamily="18" charset="0"/>
              </a:rPr>
              <a:t>item_id</a:t>
            </a:r>
            <a:r>
              <a:rPr lang="en-IN" sz="2000" b="1" dirty="0">
                <a:latin typeface="Baskerville Old Face" panose="02020602080505020303" pitchFamily="18" charset="0"/>
              </a:rPr>
              <a:t>,)) </a:t>
            </a:r>
          </a:p>
          <a:p>
            <a:pPr marL="0" indent="0">
              <a:buFont typeface="Arial" pitchFamily="34" charset="0"/>
              <a:buNone/>
            </a:pPr>
            <a:r>
              <a:rPr lang="en-IN" sz="2000" b="1" dirty="0">
                <a:latin typeface="Baskerville Old Face" panose="02020602080505020303" pitchFamily="18" charset="0"/>
              </a:rPr>
              <a:t>    	</a:t>
            </a:r>
            <a:r>
              <a:rPr lang="en-IN" sz="2000" b="1" dirty="0" err="1">
                <a:latin typeface="Baskerville Old Face" panose="02020602080505020303" pitchFamily="18" charset="0"/>
              </a:rPr>
              <a:t>quantity_bought</a:t>
            </a:r>
            <a:r>
              <a:rPr lang="en-IN" sz="2000" b="1" dirty="0">
                <a:latin typeface="Baskerville Old Face" panose="02020602080505020303" pitchFamily="18" charset="0"/>
              </a:rPr>
              <a:t> = </a:t>
            </a:r>
            <a:r>
              <a:rPr lang="en-IN" sz="2000" b="1" dirty="0" err="1">
                <a:latin typeface="Baskerville Old Face" panose="02020602080505020303" pitchFamily="18" charset="0"/>
              </a:rPr>
              <a:t>cursor.fetchone</a:t>
            </a:r>
            <a:r>
              <a:rPr lang="en-IN" sz="2000" b="1" dirty="0">
                <a:latin typeface="Baskerville Old Face" panose="02020602080505020303" pitchFamily="18" charset="0"/>
              </a:rPr>
              <a:t>()[0] or 0  </a:t>
            </a:r>
          </a:p>
          <a:p>
            <a:pPr marL="0" indent="0">
              <a:buFont typeface="Arial" pitchFamily="34" charset="0"/>
              <a:buNone/>
            </a:pPr>
            <a:r>
              <a:rPr lang="en-IN" sz="2000" b="1" dirty="0">
                <a:latin typeface="Baskerville Old Face" panose="02020602080505020303" pitchFamily="18" charset="0"/>
              </a:rPr>
              <a:t>	return </a:t>
            </a:r>
            <a:r>
              <a:rPr lang="en-IN" sz="2000" b="1" dirty="0" err="1">
                <a:latin typeface="Baskerville Old Face" panose="02020602080505020303" pitchFamily="18" charset="0"/>
              </a:rPr>
              <a:t>quantity_available</a:t>
            </a:r>
            <a:endParaRPr lang="en-IN" sz="2000" b="1" dirty="0">
              <a:latin typeface="Baskerville Old Face" panose="02020602080505020303" pitchFamily="18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IN" sz="2000" b="1" dirty="0">
                <a:latin typeface="Baskerville Old Face" panose="02020602080505020303" pitchFamily="18" charset="0"/>
              </a:rPr>
              <a:t>This block of code will check &amp; display a table of items below reorder level:</a:t>
            </a:r>
          </a:p>
          <a:p>
            <a:pPr marL="0" indent="0">
              <a:buFont typeface="Arial" pitchFamily="34" charset="0"/>
              <a:buNone/>
            </a:pPr>
            <a:endParaRPr lang="en-IN" sz="2000" b="1" dirty="0">
              <a:latin typeface="Baskerville Old Face" panose="02020602080505020303" pitchFamily="18" charset="0"/>
            </a:endParaRPr>
          </a:p>
          <a:p>
            <a:pPr marL="0" indent="0">
              <a:buFont typeface="Arial" pitchFamily="34" charset="0"/>
              <a:buNone/>
            </a:pPr>
            <a:endParaRPr lang="en-IN" sz="2000" b="1" dirty="0">
              <a:latin typeface="Baskerville Old Face" panose="02020602080505020303" pitchFamily="18" charset="0"/>
            </a:endParaRPr>
          </a:p>
          <a:p>
            <a:pPr marL="0" indent="0">
              <a:buFont typeface="Arial" pitchFamily="34" charset="0"/>
              <a:buNone/>
            </a:pPr>
            <a:endParaRPr lang="en-IN" sz="2000" b="1" dirty="0">
              <a:latin typeface="Baskerville Old Face" panose="02020602080505020303" pitchFamily="18" charset="0"/>
            </a:endParaRPr>
          </a:p>
          <a:p>
            <a:pPr marL="0" indent="0">
              <a:buFont typeface="Arial" pitchFamily="34" charset="0"/>
              <a:buNone/>
            </a:pPr>
            <a:endParaRPr lang="en-IN" sz="2000" b="1" dirty="0">
              <a:latin typeface="Baskerville Old Face" panose="020206020805050203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F0114F-7536-BF5B-8468-1D17A4672658}"/>
              </a:ext>
            </a:extLst>
          </p:cNvPr>
          <p:cNvSpPr txBox="1"/>
          <p:nvPr/>
        </p:nvSpPr>
        <p:spPr>
          <a:xfrm>
            <a:off x="10178943" y="1311350"/>
            <a:ext cx="6934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IN" sz="2400" b="1" u="sng" dirty="0">
                <a:latin typeface="Baskerville Old Face" panose="02020602080505020303" pitchFamily="18" charset="0"/>
              </a:rPr>
              <a:t>This block of code will check &amp; display a table of items</a:t>
            </a:r>
          </a:p>
          <a:p>
            <a:pPr marL="0" indent="0" algn="ctr">
              <a:buNone/>
            </a:pPr>
            <a:r>
              <a:rPr lang="en-IN" sz="2400" b="1" u="sng" dirty="0">
                <a:latin typeface="Baskerville Old Face" panose="02020602080505020303" pitchFamily="18" charset="0"/>
              </a:rPr>
              <a:t> below reorder level: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08AEC1-42BC-FAA6-72CE-B54EC0AD7563}"/>
              </a:ext>
            </a:extLst>
          </p:cNvPr>
          <p:cNvSpPr txBox="1"/>
          <p:nvPr/>
        </p:nvSpPr>
        <p:spPr>
          <a:xfrm>
            <a:off x="10274042" y="2245573"/>
            <a:ext cx="693420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err="1">
                <a:latin typeface="Baskerville Old Face" panose="02020602080505020303" pitchFamily="18" charset="0"/>
              </a:rPr>
              <a:t>cursor.execute</a:t>
            </a:r>
            <a:r>
              <a:rPr lang="en-IN" sz="2400" dirty="0">
                <a:latin typeface="Baskerville Old Face" panose="02020602080505020303" pitchFamily="18" charset="0"/>
              </a:rPr>
              <a:t>("</a:t>
            </a:r>
            <a:r>
              <a:rPr lang="en-IN" sz="2400" b="1" dirty="0">
                <a:latin typeface="Baskerville Old Face" panose="02020602080505020303" pitchFamily="18" charset="0"/>
              </a:rPr>
              <a:t>SELECT </a:t>
            </a:r>
            <a:r>
              <a:rPr lang="en-IN" sz="2400" b="1" dirty="0" err="1">
                <a:latin typeface="Baskerville Old Face" panose="02020602080505020303" pitchFamily="18" charset="0"/>
              </a:rPr>
              <a:t>itemid</a:t>
            </a:r>
            <a:r>
              <a:rPr lang="en-IN" sz="2400" b="1" dirty="0">
                <a:latin typeface="Baskerville Old Face" panose="02020602080505020303" pitchFamily="18" charset="0"/>
              </a:rPr>
              <a:t>, </a:t>
            </a:r>
            <a:r>
              <a:rPr lang="en-IN" sz="2400" b="1" dirty="0" err="1">
                <a:latin typeface="Baskerville Old Face" panose="02020602080505020303" pitchFamily="18" charset="0"/>
              </a:rPr>
              <a:t>itemname</a:t>
            </a:r>
            <a:r>
              <a:rPr lang="en-IN" sz="2400" b="1" dirty="0">
                <a:latin typeface="Baskerville Old Face" panose="02020602080505020303" pitchFamily="18" charset="0"/>
              </a:rPr>
              <a:t>, </a:t>
            </a:r>
            <a:r>
              <a:rPr lang="en-IN" sz="2400" b="1" dirty="0" err="1">
                <a:latin typeface="Baskerville Old Face" panose="02020602080505020303" pitchFamily="18" charset="0"/>
              </a:rPr>
              <a:t>reorderlvl</a:t>
            </a:r>
            <a:r>
              <a:rPr lang="en-IN" sz="2400" b="1" dirty="0">
                <a:latin typeface="Baskerville Old Face" panose="02020602080505020303" pitchFamily="18" charset="0"/>
              </a:rPr>
              <a:t> FROM </a:t>
            </a:r>
            <a:r>
              <a:rPr lang="en-IN" sz="2400" b="1" dirty="0" err="1">
                <a:latin typeface="Baskerville Old Face" panose="02020602080505020303" pitchFamily="18" charset="0"/>
              </a:rPr>
              <a:t>itemtable</a:t>
            </a:r>
            <a:r>
              <a:rPr lang="en-IN" sz="2400" b="1" dirty="0">
                <a:latin typeface="Baskerville Old Face" panose="02020602080505020303" pitchFamily="18" charset="0"/>
              </a:rPr>
              <a:t>"</a:t>
            </a:r>
            <a:r>
              <a:rPr lang="en-IN" sz="2400" dirty="0">
                <a:latin typeface="Baskerville Old Face" panose="02020602080505020303" pitchFamily="18" charset="0"/>
              </a:rPr>
              <a:t>)</a:t>
            </a:r>
            <a:endParaRPr lang="en-IN" sz="2400" dirty="0">
              <a:solidFill>
                <a:schemeClr val="accent2">
                  <a:lumMod val="50000"/>
                </a:schemeClr>
              </a:solidFill>
              <a:latin typeface="Baskerville Old Face" panose="02020602080505020303" pitchFamily="18" charset="0"/>
            </a:endParaRPr>
          </a:p>
          <a:p>
            <a:r>
              <a:rPr lang="en-IN" sz="2400" dirty="0">
                <a:latin typeface="Baskerville Old Face" panose="02020602080505020303" pitchFamily="18" charset="0"/>
              </a:rPr>
              <a:t>items = </a:t>
            </a:r>
            <a:r>
              <a:rPr lang="en-IN" sz="2400" b="1" dirty="0" err="1">
                <a:latin typeface="Baskerville Old Face" panose="02020602080505020303" pitchFamily="18" charset="0"/>
              </a:rPr>
              <a:t>cursor.fetchall</a:t>
            </a:r>
            <a:r>
              <a:rPr lang="en-IN" sz="2400" b="1" dirty="0">
                <a:latin typeface="Baskerville Old Face" panose="02020602080505020303" pitchFamily="18" charset="0"/>
              </a:rPr>
              <a:t>()</a:t>
            </a:r>
            <a:endParaRPr lang="en-IN" sz="2400" b="1" dirty="0">
              <a:solidFill>
                <a:schemeClr val="accent2">
                  <a:lumMod val="50000"/>
                </a:schemeClr>
              </a:solidFill>
              <a:latin typeface="Baskerville Old Face" panose="02020602080505020303" pitchFamily="18" charset="0"/>
            </a:endParaRPr>
          </a:p>
          <a:p>
            <a:r>
              <a:rPr lang="en-IN" sz="2400" dirty="0" err="1">
                <a:latin typeface="Baskerville Old Face" panose="02020602080505020303" pitchFamily="18" charset="0"/>
              </a:rPr>
              <a:t>items_below_reorder_list</a:t>
            </a:r>
            <a:r>
              <a:rPr lang="en-IN" sz="2400" dirty="0">
                <a:latin typeface="Baskerville Old Face" panose="02020602080505020303" pitchFamily="18" charset="0"/>
              </a:rPr>
              <a:t> = []</a:t>
            </a:r>
            <a:endParaRPr lang="en-IN" sz="2400" dirty="0">
              <a:solidFill>
                <a:schemeClr val="accent2">
                  <a:lumMod val="50000"/>
                </a:schemeClr>
              </a:solidFill>
              <a:latin typeface="Baskerville Old Face" panose="02020602080505020303" pitchFamily="18" charset="0"/>
            </a:endParaRPr>
          </a:p>
          <a:p>
            <a:r>
              <a:rPr lang="en-IN" sz="2400" dirty="0" err="1">
                <a:latin typeface="Baskerville Old Face" panose="02020602080505020303" pitchFamily="18" charset="0"/>
              </a:rPr>
              <a:t>items_below_reorder</a:t>
            </a:r>
            <a:r>
              <a:rPr lang="en-IN" sz="2400" dirty="0">
                <a:latin typeface="Baskerville Old Face" panose="02020602080505020303" pitchFamily="18" charset="0"/>
              </a:rPr>
              <a:t> = False </a:t>
            </a:r>
            <a:endParaRPr lang="en-IN" sz="2400" dirty="0">
              <a:solidFill>
                <a:schemeClr val="accent2">
                  <a:lumMod val="50000"/>
                </a:schemeClr>
              </a:solidFill>
              <a:latin typeface="Baskerville Old Face" panose="02020602080505020303" pitchFamily="18" charset="0"/>
            </a:endParaRPr>
          </a:p>
          <a:p>
            <a:r>
              <a:rPr lang="en-IN" sz="2400" dirty="0">
                <a:latin typeface="Baskerville Old Face" panose="02020602080505020303" pitchFamily="18" charset="0"/>
              </a:rPr>
              <a:t>for item in items: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	</a:t>
            </a:r>
            <a:r>
              <a:rPr lang="en-IN" sz="2400" dirty="0" err="1">
                <a:latin typeface="Baskerville Old Face" panose="02020602080505020303" pitchFamily="18" charset="0"/>
              </a:rPr>
              <a:t>item_id</a:t>
            </a:r>
            <a:r>
              <a:rPr lang="en-IN" sz="2400" dirty="0">
                <a:latin typeface="Baskerville Old Face" panose="02020602080505020303" pitchFamily="18" charset="0"/>
              </a:rPr>
              <a:t>, </a:t>
            </a:r>
            <a:r>
              <a:rPr lang="en-IN" sz="2400" dirty="0" err="1">
                <a:latin typeface="Baskerville Old Face" panose="02020602080505020303" pitchFamily="18" charset="0"/>
              </a:rPr>
              <a:t>item_name</a:t>
            </a:r>
            <a:r>
              <a:rPr lang="en-IN" sz="2400" dirty="0">
                <a:latin typeface="Baskerville Old Face" panose="02020602080505020303" pitchFamily="18" charset="0"/>
              </a:rPr>
              <a:t>, </a:t>
            </a:r>
            <a:r>
              <a:rPr lang="en-IN" sz="2400" dirty="0" err="1">
                <a:latin typeface="Baskerville Old Face" panose="02020602080505020303" pitchFamily="18" charset="0"/>
              </a:rPr>
              <a:t>reorder_level</a:t>
            </a:r>
            <a:r>
              <a:rPr lang="en-IN" sz="2400" dirty="0">
                <a:latin typeface="Baskerville Old Face" panose="02020602080505020303" pitchFamily="18" charset="0"/>
              </a:rPr>
              <a:t> = item 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	</a:t>
            </a:r>
            <a:r>
              <a:rPr lang="en-IN" sz="2400" b="1" dirty="0" err="1">
                <a:latin typeface="Baskerville Old Face" panose="02020602080505020303" pitchFamily="18" charset="0"/>
              </a:rPr>
              <a:t>quantity_available</a:t>
            </a:r>
            <a:r>
              <a:rPr lang="en-IN" sz="2400" b="1" dirty="0">
                <a:latin typeface="Baskerville Old Face" panose="02020602080505020303" pitchFamily="18" charset="0"/>
              </a:rPr>
              <a:t> = </a:t>
            </a:r>
            <a:r>
              <a:rPr lang="en-IN" sz="2400" b="1" dirty="0" err="1">
                <a:latin typeface="Baskerville Old Face" panose="02020602080505020303" pitchFamily="18" charset="0"/>
              </a:rPr>
              <a:t>calculate_quantity_available</a:t>
            </a:r>
            <a:r>
              <a:rPr lang="en-IN" sz="2400" b="1" dirty="0">
                <a:latin typeface="Baskerville Old Face" panose="02020602080505020303" pitchFamily="18" charset="0"/>
              </a:rPr>
              <a:t>(</a:t>
            </a:r>
            <a:r>
              <a:rPr lang="en-IN" sz="2400" b="1" dirty="0" err="1">
                <a:latin typeface="Baskerville Old Face" panose="02020602080505020303" pitchFamily="18" charset="0"/>
              </a:rPr>
              <a:t>item_id</a:t>
            </a:r>
            <a:r>
              <a:rPr lang="en-IN" sz="2400" b="1" dirty="0">
                <a:latin typeface="Baskerville Old Face" panose="02020602080505020303" pitchFamily="18" charset="0"/>
              </a:rPr>
              <a:t>)</a:t>
            </a:r>
            <a:endParaRPr lang="en-IN" sz="2400" b="1" dirty="0">
              <a:solidFill>
                <a:schemeClr val="accent2">
                  <a:lumMod val="50000"/>
                </a:schemeClr>
              </a:solidFill>
              <a:latin typeface="Baskerville Old Face" panose="02020602080505020303" pitchFamily="18" charset="0"/>
            </a:endParaRPr>
          </a:p>
          <a:p>
            <a:r>
              <a:rPr lang="en-IN" sz="2400" b="1" dirty="0">
                <a:latin typeface="Baskerville Old Face" panose="02020602080505020303" pitchFamily="18" charset="0"/>
              </a:rPr>
              <a:t>    	if </a:t>
            </a:r>
            <a:r>
              <a:rPr lang="en-IN" sz="2400" b="1" dirty="0" err="1">
                <a:latin typeface="Baskerville Old Face" panose="02020602080505020303" pitchFamily="18" charset="0"/>
              </a:rPr>
              <a:t>quantity_available</a:t>
            </a:r>
            <a:r>
              <a:rPr lang="en-IN" sz="2400" b="1" dirty="0">
                <a:latin typeface="Baskerville Old Face" panose="02020602080505020303" pitchFamily="18" charset="0"/>
              </a:rPr>
              <a:t> &lt; </a:t>
            </a:r>
            <a:r>
              <a:rPr lang="en-IN" sz="2400" b="1" dirty="0" err="1">
                <a:latin typeface="Baskerville Old Face" panose="02020602080505020303" pitchFamily="18" charset="0"/>
              </a:rPr>
              <a:t>reorder_level</a:t>
            </a:r>
            <a:r>
              <a:rPr lang="en-IN" sz="2400" b="1" dirty="0">
                <a:latin typeface="Baskerville Old Face" panose="02020602080505020303" pitchFamily="18" charset="0"/>
              </a:rPr>
              <a:t>: 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		</a:t>
            </a:r>
            <a:r>
              <a:rPr lang="en-IN" sz="2400" dirty="0" err="1">
                <a:latin typeface="Baskerville Old Face" panose="02020602080505020303" pitchFamily="18" charset="0"/>
              </a:rPr>
              <a:t>items_below_reorder</a:t>
            </a:r>
            <a:r>
              <a:rPr lang="en-IN" sz="2400" dirty="0">
                <a:latin typeface="Baskerville Old Face" panose="02020602080505020303" pitchFamily="18" charset="0"/>
              </a:rPr>
              <a:t> = True 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		</a:t>
            </a:r>
            <a:r>
              <a:rPr lang="en-IN" sz="2400" dirty="0" err="1">
                <a:latin typeface="Baskerville Old Face" panose="02020602080505020303" pitchFamily="18" charset="0"/>
              </a:rPr>
              <a:t>items_below_reorder_list.append</a:t>
            </a:r>
            <a:r>
              <a:rPr lang="en-IN" sz="2400" dirty="0">
                <a:latin typeface="Baskerville Old Face" panose="02020602080505020303" pitchFamily="18" charset="0"/>
              </a:rPr>
              <a:t>(</a:t>
            </a:r>
            <a:r>
              <a:rPr lang="en-IN" sz="2400" dirty="0" err="1">
                <a:latin typeface="Baskerville Old Face" panose="02020602080505020303" pitchFamily="18" charset="0"/>
              </a:rPr>
              <a:t>item_name</a:t>
            </a:r>
            <a:r>
              <a:rPr lang="en-IN" sz="2400" dirty="0">
                <a:latin typeface="Baskerville Old Face" panose="02020602080505020303" pitchFamily="18" charset="0"/>
              </a:rPr>
              <a:t>) 			  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	print(f"&lt;tr&gt;&lt;td&gt;{</a:t>
            </a:r>
            <a:r>
              <a:rPr lang="en-IN" sz="2400" dirty="0" err="1">
                <a:latin typeface="Baskerville Old Face" panose="02020602080505020303" pitchFamily="18" charset="0"/>
              </a:rPr>
              <a:t>item_id</a:t>
            </a:r>
            <a:r>
              <a:rPr lang="en-IN" sz="2400" dirty="0">
                <a:latin typeface="Baskerville Old Face" panose="02020602080505020303" pitchFamily="18" charset="0"/>
              </a:rPr>
              <a:t>}&lt;/td&gt;&lt;td&gt;{</a:t>
            </a:r>
            <a:r>
              <a:rPr lang="en-IN" sz="2400" dirty="0" err="1">
                <a:latin typeface="Baskerville Old Face" panose="02020602080505020303" pitchFamily="18" charset="0"/>
              </a:rPr>
              <a:t>item_name</a:t>
            </a:r>
            <a:r>
              <a:rPr lang="en-IN" sz="2400" dirty="0">
                <a:latin typeface="Baskerville Old Face" panose="02020602080505020303" pitchFamily="18" charset="0"/>
              </a:rPr>
              <a:t>}&lt;/td&gt;&lt;td&gt;{</a:t>
            </a:r>
            <a:r>
              <a:rPr lang="en-IN" sz="2400" dirty="0" err="1">
                <a:latin typeface="Baskerville Old Face" panose="02020602080505020303" pitchFamily="18" charset="0"/>
              </a:rPr>
              <a:t>reorder_level</a:t>
            </a:r>
            <a:r>
              <a:rPr lang="en-IN" sz="2400" dirty="0">
                <a:latin typeface="Baskerville Old Face" panose="02020602080505020303" pitchFamily="18" charset="0"/>
              </a:rPr>
              <a:t>}&lt;/td&gt;&lt;td&gt;{</a:t>
            </a:r>
            <a:r>
              <a:rPr lang="en-IN" sz="2400" dirty="0" err="1">
                <a:latin typeface="Baskerville Old Face" panose="02020602080505020303" pitchFamily="18" charset="0"/>
              </a:rPr>
              <a:t>quantity_available</a:t>
            </a:r>
            <a:r>
              <a:rPr lang="en-IN" sz="2400" dirty="0">
                <a:latin typeface="Baskerville Old Face" panose="02020602080505020303" pitchFamily="18" charset="0"/>
              </a:rPr>
              <a:t>}&lt;/td&gt;&lt;/tr&gt;")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	if not </a:t>
            </a:r>
            <a:r>
              <a:rPr lang="en-IN" sz="2400" dirty="0" err="1">
                <a:latin typeface="Baskerville Old Face" panose="02020602080505020303" pitchFamily="18" charset="0"/>
              </a:rPr>
              <a:t>items_below_reorder</a:t>
            </a:r>
            <a:r>
              <a:rPr lang="en-IN" sz="2400" dirty="0">
                <a:latin typeface="Baskerville Old Face" panose="02020602080505020303" pitchFamily="18" charset="0"/>
              </a:rPr>
              <a:t>: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    print("&lt;tr&gt;&lt;td </a:t>
            </a:r>
            <a:r>
              <a:rPr lang="en-IN" sz="2400" dirty="0" err="1">
                <a:latin typeface="Baskerville Old Face" panose="02020602080505020303" pitchFamily="18" charset="0"/>
              </a:rPr>
              <a:t>colspan</a:t>
            </a:r>
            <a:r>
              <a:rPr lang="en-IN" sz="2400" dirty="0">
                <a:latin typeface="Baskerville Old Face" panose="02020602080505020303" pitchFamily="18" charset="0"/>
              </a:rPr>
              <a:t>='4' style='</a:t>
            </a:r>
            <a:r>
              <a:rPr lang="en-IN" sz="2400" dirty="0" err="1">
                <a:latin typeface="Baskerville Old Face" panose="02020602080505020303" pitchFamily="18" charset="0"/>
              </a:rPr>
              <a:t>text-align:center</a:t>
            </a:r>
            <a:r>
              <a:rPr lang="en-IN" sz="2400" dirty="0">
                <a:latin typeface="Baskerville Old Face" panose="02020602080505020303" pitchFamily="18" charset="0"/>
              </a:rPr>
              <a:t>;'&gt;No items below reorder level.&lt;/td&gt;&lt;/tr&gt;")</a:t>
            </a:r>
          </a:p>
          <a:p>
            <a:endParaRPr lang="en-IN" sz="2400" dirty="0">
              <a:latin typeface="Baskerville Old Face" panose="0202060208050502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CA0E72-04FB-BCF6-AB5D-433071A6A587}"/>
              </a:ext>
            </a:extLst>
          </p:cNvPr>
          <p:cNvSpPr txBox="1"/>
          <p:nvPr/>
        </p:nvSpPr>
        <p:spPr>
          <a:xfrm>
            <a:off x="16630649" y="9858052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</a:t>
            </a:r>
            <a:r>
              <a:rPr lang="en-IN" sz="1800" kern="1200" dirty="0">
                <a:solidFill>
                  <a:srgbClr val="000000"/>
                </a:solidFill>
                <a:effectLst/>
                <a:latin typeface="Berlin Sans FB" panose="020E0602020502020306" pitchFamily="34" charset="0"/>
                <a:ea typeface="+mn-ea"/>
                <a:cs typeface="+mn-cs"/>
              </a:rPr>
              <a:t>M. </a:t>
            </a:r>
            <a:r>
              <a:rPr lang="en-IN" sz="1800" kern="1200" dirty="0" err="1">
                <a:solidFill>
                  <a:srgbClr val="000000"/>
                </a:solidFill>
                <a:effectLst/>
                <a:latin typeface="Berlin Sans FB" panose="020E0602020502020306" pitchFamily="34" charset="0"/>
                <a:ea typeface="+mn-ea"/>
                <a:cs typeface="+mn-cs"/>
              </a:rPr>
              <a:t>Sharanya</a:t>
            </a:r>
            <a:endParaRPr lang="en-IN" dirty="0">
              <a:latin typeface="Baskerville Old Face" panose="02020602080505020303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0FC17E0-F5E2-D0DF-C649-9A4BA77520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309" r="49963" b="5001"/>
          <a:stretch/>
        </p:blipFill>
        <p:spPr>
          <a:xfrm>
            <a:off x="1185455" y="5676901"/>
            <a:ext cx="8415745" cy="4610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6360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9ACA4E1B-1AEC-9FC0-F7E5-66130FE501FB}"/>
              </a:ext>
            </a:extLst>
          </p:cNvPr>
          <p:cNvSpPr/>
          <p:nvPr/>
        </p:nvSpPr>
        <p:spPr>
          <a:xfrm>
            <a:off x="0" y="0"/>
            <a:ext cx="18288000" cy="103251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FFFFE2-F2A7-B623-A220-BF507A413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028700"/>
            <a:ext cx="14547272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64DC1D-C422-B0B0-5DE0-15499D4C3092}"/>
              </a:ext>
            </a:extLst>
          </p:cNvPr>
          <p:cNvSpPr txBox="1"/>
          <p:nvPr/>
        </p:nvSpPr>
        <p:spPr>
          <a:xfrm>
            <a:off x="1066800" y="6340138"/>
            <a:ext cx="170688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skerville Old Face" panose="02020602080505020303" pitchFamily="18" charset="0"/>
                <a:ea typeface="Calibri bold" panose="020F0702030404030204" pitchFamily="34" charset="0"/>
                <a:cs typeface="Calibri bold" panose="020F0702030404030204" pitchFamily="34" charset="0"/>
              </a:rPr>
              <a:t># Function to get suppliers based on item name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def </a:t>
            </a:r>
            <a:r>
              <a:rPr lang="en-US" sz="2400" dirty="0" err="1">
                <a:latin typeface="Baskerville Old Face" panose="02020602080505020303" pitchFamily="18" charset="0"/>
              </a:rPr>
              <a:t>get_suppliers</a:t>
            </a:r>
            <a:r>
              <a:rPr lang="en-US" sz="2400" dirty="0">
                <a:latin typeface="Baskerville Old Face" panose="02020602080505020303" pitchFamily="18" charset="0"/>
              </a:rPr>
              <a:t>(</a:t>
            </a:r>
            <a:r>
              <a:rPr lang="en-US" sz="2400" dirty="0" err="1">
                <a:latin typeface="Baskerville Old Face" panose="02020602080505020303" pitchFamily="18" charset="0"/>
              </a:rPr>
              <a:t>itemname</a:t>
            </a:r>
            <a:r>
              <a:rPr lang="en-US" sz="2400" dirty="0">
                <a:latin typeface="Baskerville Old Face" panose="02020602080505020303" pitchFamily="18" charset="0"/>
              </a:rPr>
              <a:t>):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#Defining a function , ’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get_suppliers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’ as a function name and passing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itemname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 as a parameter</a:t>
            </a:r>
            <a:endParaRPr lang="en-US" sz="2400" dirty="0">
              <a:solidFill>
                <a:schemeClr val="accent1">
                  <a:lumMod val="50000"/>
                </a:schemeClr>
              </a:solidFill>
              <a:highlight>
                <a:srgbClr val="FFFF00"/>
              </a:highlight>
              <a:latin typeface="Baskerville Old Face" panose="02020602080505020303" pitchFamily="18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Baskerville Old Face" panose="02020602080505020303" pitchFamily="18" charset="0"/>
                <a:ea typeface="Calibri bold" panose="020F0702030404030204" pitchFamily="34" charset="0"/>
                <a:cs typeface="Calibri bold" panose="020F0702030404030204" pitchFamily="34" charset="0"/>
              </a:rPr>
              <a:t>     </a:t>
            </a:r>
            <a:r>
              <a:rPr lang="en-US" sz="2400" dirty="0" err="1">
                <a:latin typeface="Baskerville Old Face" panose="02020602080505020303" pitchFamily="18" charset="0"/>
              </a:rPr>
              <a:t>Cursor.execute</a:t>
            </a:r>
            <a:r>
              <a:rPr lang="en-US" sz="2400" dirty="0">
                <a:latin typeface="Baskerville Old Face" panose="02020602080505020303" pitchFamily="18" charset="0"/>
              </a:rPr>
              <a:t>("SELECT * FROM suppliers WHERE </a:t>
            </a:r>
            <a:r>
              <a:rPr lang="en-US" sz="2400" dirty="0" err="1">
                <a:latin typeface="Baskerville Old Face" panose="02020602080505020303" pitchFamily="18" charset="0"/>
              </a:rPr>
              <a:t>supplierid</a:t>
            </a:r>
            <a:r>
              <a:rPr lang="en-US" sz="2400" dirty="0">
                <a:latin typeface="Baskerville Old Face" panose="02020602080505020303" pitchFamily="18" charset="0"/>
              </a:rPr>
              <a:t> IN (SELECT </a:t>
            </a:r>
            <a:r>
              <a:rPr lang="en-US" sz="2400" dirty="0" err="1">
                <a:latin typeface="Baskerville Old Face" panose="02020602080505020303" pitchFamily="18" charset="0"/>
              </a:rPr>
              <a:t>supplierid</a:t>
            </a:r>
            <a:r>
              <a:rPr lang="en-US" sz="2400" dirty="0">
                <a:latin typeface="Baskerville Old Face" panose="02020602080505020303" pitchFamily="18" charset="0"/>
              </a:rPr>
              <a:t> FROM </a:t>
            </a:r>
            <a:r>
              <a:rPr lang="en-US" sz="2400" dirty="0" err="1">
                <a:latin typeface="Baskerville Old Face" panose="02020602080505020303" pitchFamily="18" charset="0"/>
              </a:rPr>
              <a:t>itemtable</a:t>
            </a:r>
            <a:r>
              <a:rPr lang="en-US" sz="2400" dirty="0">
                <a:latin typeface="Baskerville Old Face" panose="02020602080505020303" pitchFamily="18" charset="0"/>
              </a:rPr>
              <a:t> WHERE </a:t>
            </a:r>
            <a:r>
              <a:rPr lang="en-US" sz="2400" dirty="0" err="1">
                <a:latin typeface="Baskerville Old Face" panose="02020602080505020303" pitchFamily="18" charset="0"/>
              </a:rPr>
              <a:t>itemname</a:t>
            </a:r>
            <a:r>
              <a:rPr lang="en-US" sz="2400" dirty="0">
                <a:latin typeface="Baskerville Old Face" panose="02020602080505020303" pitchFamily="18" charset="0"/>
              </a:rPr>
              <a:t>=?)", (</a:t>
            </a:r>
            <a:r>
              <a:rPr lang="en-US" sz="2400" dirty="0" err="1">
                <a:latin typeface="Baskerville Old Face" panose="02020602080505020303" pitchFamily="18" charset="0"/>
              </a:rPr>
              <a:t>itemname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,)) #Cursor is an object that allows interaction with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sqlite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 database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#execute() method is used to run the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sql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query.In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 the subquery, 'SELECT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supplierid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' retrieves the ‘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supplierid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' column from the '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itemtable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' table, 'FROM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itemtable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' specifies the table to query, 'WHERE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itemname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 =?' filters rows to only those where '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itemname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' matches the provided parameter,'?' is a placeholder for the parameter value, which is substituted with '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itemname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’ ,This subquery returns a list of ‘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supplierid's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 that matches the given '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itemname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’.In the main query, 'SELECT *' retrieves all columns from the 'suppliers' table, ’FROM suppliers' specifies the table to query, 'WHERE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supplierid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 IN ()' filters rows to only those where ‘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supplierid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' is in the list returned by the subquery, 'IN' is a SQL operator that checks if a value matches any value in a list or subquery</a:t>
            </a:r>
          </a:p>
          <a:p>
            <a:r>
              <a:rPr lang="en-US" sz="2000" dirty="0">
                <a:solidFill>
                  <a:srgbClr val="FF0000"/>
                </a:solidFill>
                <a:latin typeface="Baskerville Old Face" panose="02020602080505020303" pitchFamily="18" charset="0"/>
                <a:ea typeface="Calibri bold" panose="020F0702030404030204" pitchFamily="34" charset="0"/>
                <a:cs typeface="Calibri bold" panose="020F0702030404030204" pitchFamily="34" charset="0"/>
              </a:rPr>
              <a:t>      </a:t>
            </a:r>
            <a:r>
              <a:rPr lang="en-US" sz="2400" dirty="0">
                <a:latin typeface="Baskerville Old Face" panose="02020602080505020303" pitchFamily="18" charset="0"/>
              </a:rPr>
              <a:t>suppliers=</a:t>
            </a:r>
            <a:r>
              <a:rPr lang="en-US" sz="2400" dirty="0" err="1">
                <a:latin typeface="Baskerville Old Face" panose="02020602080505020303" pitchFamily="18" charset="0"/>
              </a:rPr>
              <a:t>cursor.fetchall</a:t>
            </a:r>
            <a:r>
              <a:rPr lang="en-US" sz="2400" dirty="0">
                <a:latin typeface="Baskerville Old Face" panose="02020602080505020303" pitchFamily="18" charset="0"/>
              </a:rPr>
              <a:t>()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#fetchall()method fetches all the records of the query and stores them in the suppliers object</a:t>
            </a:r>
          </a:p>
          <a:p>
            <a:r>
              <a:rPr lang="en-US" sz="2000" dirty="0">
                <a:latin typeface="Baskerville Old Face" panose="02020602080505020303" pitchFamily="18" charset="0"/>
                <a:ea typeface="Calibri bold" panose="020F0702030404030204" pitchFamily="34" charset="0"/>
                <a:cs typeface="Calibri bold" panose="020F0702030404030204" pitchFamily="34" charset="0"/>
              </a:rPr>
              <a:t>       </a:t>
            </a:r>
            <a:r>
              <a:rPr lang="en-US" sz="2400" dirty="0">
                <a:latin typeface="Baskerville Old Face" panose="02020602080505020303" pitchFamily="18" charset="0"/>
              </a:rPr>
              <a:t>return suppliers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# Returns the list of supplier records fetched from the database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3B48C28-3A0A-068D-C9A3-08B8B3318352}"/>
              </a:ext>
            </a:extLst>
          </p:cNvPr>
          <p:cNvSpPr txBox="1">
            <a:spLocks/>
          </p:cNvSpPr>
          <p:nvPr/>
        </p:nvSpPr>
        <p:spPr>
          <a:xfrm>
            <a:off x="3581400" y="84137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Supplier details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B868F-5A74-08A1-31D3-357D22ECB213}"/>
              </a:ext>
            </a:extLst>
          </p:cNvPr>
          <p:cNvSpPr txBox="1"/>
          <p:nvPr/>
        </p:nvSpPr>
        <p:spPr>
          <a:xfrm>
            <a:off x="16840200" y="980336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</a:t>
            </a:r>
            <a:r>
              <a:rPr lang="en-IN" sz="1800" dirty="0">
                <a:latin typeface="Baskerville Old Face" panose="02020602080505020303" pitchFamily="18" charset="0"/>
              </a:rPr>
              <a:t> A. </a:t>
            </a:r>
            <a:r>
              <a:rPr lang="en-IN" sz="1800" dirty="0" err="1">
                <a:latin typeface="Baskerville Old Face" panose="02020602080505020303" pitchFamily="18" charset="0"/>
              </a:rPr>
              <a:t>Rushika</a:t>
            </a:r>
            <a:endParaRPr lang="en-IN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16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D3FB05B1-2E8D-30A7-21E3-F2AC8DD3804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44CF9BC3-484B-96DC-0F48-2A480B12CB30}"/>
              </a:ext>
            </a:extLst>
          </p:cNvPr>
          <p:cNvSpPr txBox="1"/>
          <p:nvPr/>
        </p:nvSpPr>
        <p:spPr>
          <a:xfrm>
            <a:off x="990600" y="3444284"/>
            <a:ext cx="16535400" cy="33984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490"/>
              </a:lnSpc>
              <a:spcBef>
                <a:spcPct val="0"/>
              </a:spcBef>
            </a:pPr>
            <a:r>
              <a:rPr lang="en-US" sz="13100" dirty="0">
                <a:solidFill>
                  <a:srgbClr val="000000"/>
                </a:solidFill>
                <a:latin typeface="Calisto MT" panose="02040603050505030304" pitchFamily="18" charset="0"/>
              </a:rPr>
              <a:t>W</a:t>
            </a:r>
            <a:r>
              <a:rPr lang="en-US" sz="13100" u="none" dirty="0">
                <a:solidFill>
                  <a:srgbClr val="000000"/>
                </a:solidFill>
                <a:latin typeface="Calisto MT" panose="02040603050505030304" pitchFamily="18" charset="0"/>
              </a:rPr>
              <a:t>elcome</a:t>
            </a:r>
          </a:p>
          <a:p>
            <a:pPr marL="0" lvl="0" indent="0">
              <a:lnSpc>
                <a:spcPts val="8490"/>
              </a:lnSpc>
              <a:spcBef>
                <a:spcPct val="0"/>
              </a:spcBef>
            </a:pPr>
            <a:r>
              <a:rPr lang="en-US" sz="13100" u="none" dirty="0">
                <a:solidFill>
                  <a:srgbClr val="000000"/>
                </a:solidFill>
                <a:latin typeface="Calisto MT" panose="02040603050505030304" pitchFamily="18" charset="0"/>
              </a:rPr>
              <a:t> </a:t>
            </a:r>
          </a:p>
          <a:p>
            <a:pPr marL="0" lvl="0" indent="0">
              <a:lnSpc>
                <a:spcPts val="8490"/>
              </a:lnSpc>
              <a:spcBef>
                <a:spcPct val="0"/>
              </a:spcBef>
            </a:pPr>
            <a:r>
              <a:rPr lang="en-US" sz="13100" dirty="0" err="1">
                <a:solidFill>
                  <a:srgbClr val="000000"/>
                </a:solidFill>
                <a:latin typeface="Calisto MT" panose="02040603050505030304" pitchFamily="18" charset="0"/>
              </a:rPr>
              <a:t>Ms</a:t>
            </a:r>
            <a:r>
              <a:rPr lang="en-US" sz="13100" dirty="0">
                <a:solidFill>
                  <a:srgbClr val="000000"/>
                </a:solidFill>
                <a:latin typeface="Calisto MT" panose="02040603050505030304" pitchFamily="18" charset="0"/>
              </a:rPr>
              <a:t> Sri Pooja</a:t>
            </a:r>
            <a:endParaRPr lang="en-US" sz="13100" u="none" dirty="0">
              <a:solidFill>
                <a:srgbClr val="000000"/>
              </a:solidFill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065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CB7E088F-538C-3ABD-B55C-D9C1E4E1D684}"/>
              </a:ext>
            </a:extLst>
          </p:cNvPr>
          <p:cNvSpPr/>
          <p:nvPr/>
        </p:nvSpPr>
        <p:spPr>
          <a:xfrm>
            <a:off x="0" y="0"/>
            <a:ext cx="18288000" cy="103251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0BD527-54F8-F122-3576-5FA4E75474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0" r="7507" b="18406"/>
          <a:stretch/>
        </p:blipFill>
        <p:spPr>
          <a:xfrm>
            <a:off x="12496800" y="3086100"/>
            <a:ext cx="5082117" cy="3733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96033A51-6FCB-BEF5-48A6-CE7B5D464DD7}"/>
              </a:ext>
            </a:extLst>
          </p:cNvPr>
          <p:cNvSpPr/>
          <p:nvPr/>
        </p:nvSpPr>
        <p:spPr>
          <a:xfrm>
            <a:off x="228600" y="342900"/>
            <a:ext cx="1811400" cy="1731300"/>
          </a:xfrm>
          <a:prstGeom prst="flowChartConnector">
            <a:avLst/>
          </a:prstGeom>
          <a:blipFill>
            <a:blip r:embed="rId4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0C943B-286F-3E90-2265-FAB59B3AEEFC}"/>
              </a:ext>
            </a:extLst>
          </p:cNvPr>
          <p:cNvSpPr txBox="1"/>
          <p:nvPr/>
        </p:nvSpPr>
        <p:spPr>
          <a:xfrm>
            <a:off x="2819400" y="603795"/>
            <a:ext cx="9372600" cy="9079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latin typeface="Baskerville Old Face" panose="02020602080505020303" pitchFamily="18" charset="0"/>
                <a:ea typeface="Calibri bold" panose="020F0702030404030204" pitchFamily="34" charset="0"/>
                <a:cs typeface="Calibri bold" panose="020F0702030404030204" pitchFamily="34" charset="0"/>
              </a:rPr>
              <a:t># </a:t>
            </a:r>
            <a:r>
              <a:rPr 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  <a:ea typeface="Calibri bold" panose="020F0702030404030204" pitchFamily="34" charset="0"/>
                <a:cs typeface="Calibri bold" panose="020F0702030404030204" pitchFamily="34" charset="0"/>
              </a:rPr>
              <a:t>Generate HTML for dropdown menu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def </a:t>
            </a:r>
            <a:r>
              <a:rPr lang="en-IN" sz="2400" dirty="0" err="1">
                <a:latin typeface="Baskerville Old Face" panose="02020602080505020303" pitchFamily="18" charset="0"/>
              </a:rPr>
              <a:t>generate_dropdown</a:t>
            </a:r>
            <a:r>
              <a:rPr lang="en-IN" sz="2400" dirty="0">
                <a:latin typeface="Baskerville Old Face" panose="02020602080505020303" pitchFamily="18" charset="0"/>
              </a:rPr>
              <a:t>():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#Defining a function, '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generate_dropdown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' is the function name and it takes no parameters.</a:t>
            </a:r>
            <a:endParaRPr lang="en-IN" sz="2400" dirty="0">
              <a:solidFill>
                <a:schemeClr val="accent1">
                  <a:lumMod val="50000"/>
                </a:schemeClr>
              </a:solidFill>
              <a:latin typeface="Baskerville Old Face" panose="02020602080505020303" pitchFamily="18" charset="0"/>
            </a:endParaRPr>
          </a:p>
          <a:p>
            <a:r>
              <a:rPr lang="en-US" sz="2400" dirty="0">
                <a:latin typeface="Baskerville Old Face" panose="02020602080505020303" pitchFamily="18" charset="0"/>
                <a:ea typeface="Calibri bold" panose="020F0702030404030204" pitchFamily="34" charset="0"/>
                <a:cs typeface="Calibri bold" panose="020F0702030404030204" pitchFamily="34" charset="0"/>
              </a:rPr>
              <a:t>       </a:t>
            </a:r>
            <a:r>
              <a:rPr lang="en-IN" sz="2400" dirty="0" err="1">
                <a:latin typeface="Baskerville Old Face" panose="02020602080505020303" pitchFamily="18" charset="0"/>
              </a:rPr>
              <a:t>cursor.execute</a:t>
            </a:r>
            <a:r>
              <a:rPr lang="en-IN" sz="2400" dirty="0">
                <a:latin typeface="Baskerville Old Face" panose="02020602080505020303" pitchFamily="18" charset="0"/>
              </a:rPr>
              <a:t>("SELECT DISTINCT </a:t>
            </a:r>
            <a:r>
              <a:rPr lang="en-IN" sz="2400" dirty="0" err="1">
                <a:latin typeface="Baskerville Old Face" panose="02020602080505020303" pitchFamily="18" charset="0"/>
              </a:rPr>
              <a:t>itemname</a:t>
            </a:r>
            <a:r>
              <a:rPr lang="en-IN" sz="2400" dirty="0">
                <a:latin typeface="Baskerville Old Face" panose="02020602080505020303" pitchFamily="18" charset="0"/>
              </a:rPr>
              <a:t> FROM </a:t>
            </a:r>
            <a:r>
              <a:rPr lang="en-IN" sz="2400" dirty="0" err="1">
                <a:latin typeface="Baskerville Old Face" panose="02020602080505020303" pitchFamily="18" charset="0"/>
              </a:rPr>
              <a:t>itemtable</a:t>
            </a:r>
            <a:r>
              <a:rPr lang="en-IN" sz="2400" dirty="0">
                <a:latin typeface="Baskerville Old Face" panose="02020602080505020303" pitchFamily="18" charset="0"/>
              </a:rPr>
              <a:t>")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# Execute a SQL query to select distinct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itemnames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 from the '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itemtable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’</a:t>
            </a:r>
          </a:p>
          <a:p>
            <a:r>
              <a:rPr lang="en-US" sz="2400" dirty="0">
                <a:latin typeface="Baskerville Old Face" panose="02020602080505020303" pitchFamily="18" charset="0"/>
                <a:ea typeface="Calibri bold" panose="020F0702030404030204" pitchFamily="34" charset="0"/>
                <a:cs typeface="Calibri bold" panose="020F0702030404030204" pitchFamily="34" charset="0"/>
              </a:rPr>
              <a:t>       </a:t>
            </a:r>
            <a:r>
              <a:rPr lang="en-IN" sz="2400" dirty="0">
                <a:latin typeface="Baskerville Old Face" panose="02020602080505020303" pitchFamily="18" charset="0"/>
              </a:rPr>
              <a:t>items=</a:t>
            </a:r>
            <a:r>
              <a:rPr lang="en-IN" sz="2400" dirty="0" err="1">
                <a:latin typeface="Baskerville Old Face" panose="02020602080505020303" pitchFamily="18" charset="0"/>
              </a:rPr>
              <a:t>cursor.fetchall</a:t>
            </a:r>
            <a:r>
              <a:rPr lang="en-IN" sz="2400" dirty="0">
                <a:latin typeface="Baskerville Old Face" panose="02020602080505020303" pitchFamily="18" charset="0"/>
              </a:rPr>
              <a:t>()</a:t>
            </a:r>
            <a:r>
              <a:rPr lang="en-IN" sz="2400" dirty="0">
                <a:solidFill>
                  <a:srgbClr val="FF0000"/>
                </a:solidFill>
                <a:latin typeface="Baskerville Old Face" panose="02020602080505020303" pitchFamily="18" charset="0"/>
              </a:rPr>
              <a:t>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# '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cursor.fetchall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()' fetches all unique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itemnames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 resulting from the query and stores them in the 'items’ variable.</a:t>
            </a:r>
          </a:p>
          <a:p>
            <a:r>
              <a:rPr lang="en-US" sz="2400" dirty="0">
                <a:solidFill>
                  <a:srgbClr val="FF0000"/>
                </a:solidFill>
                <a:latin typeface="Baskerville Old Face" panose="02020602080505020303" pitchFamily="18" charset="0"/>
                <a:ea typeface="Calibri bold" panose="020F0702030404030204" pitchFamily="34" charset="0"/>
                <a:cs typeface="Calibri bold" panose="020F0702030404030204" pitchFamily="34" charset="0"/>
              </a:rPr>
              <a:t>      </a:t>
            </a:r>
            <a:r>
              <a:rPr lang="en-IN" sz="2400" dirty="0" err="1">
                <a:latin typeface="Baskerville Old Face" panose="02020602080505020303" pitchFamily="18" charset="0"/>
              </a:rPr>
              <a:t>dropdown_html</a:t>
            </a:r>
            <a:r>
              <a:rPr lang="en-IN" sz="2400" dirty="0">
                <a:latin typeface="Baskerville Old Face" panose="02020602080505020303" pitchFamily="18" charset="0"/>
              </a:rPr>
              <a:t> = "&lt;select name='</a:t>
            </a:r>
            <a:r>
              <a:rPr lang="en-IN" sz="2400" dirty="0" err="1">
                <a:latin typeface="Baskerville Old Face" panose="02020602080505020303" pitchFamily="18" charset="0"/>
              </a:rPr>
              <a:t>itemname</a:t>
            </a:r>
            <a:r>
              <a:rPr lang="en-IN" sz="2400" dirty="0">
                <a:latin typeface="Baskerville Old Face" panose="02020602080505020303" pitchFamily="18" charset="0"/>
              </a:rPr>
              <a:t>' id='</a:t>
            </a:r>
            <a:r>
              <a:rPr lang="en-IN" sz="2400" dirty="0" err="1">
                <a:latin typeface="Baskerville Old Face" panose="02020602080505020303" pitchFamily="18" charset="0"/>
              </a:rPr>
              <a:t>itemname</a:t>
            </a:r>
            <a:r>
              <a:rPr lang="en-IN" sz="2400" dirty="0">
                <a:latin typeface="Baskerville Old Face" panose="02020602080505020303" pitchFamily="18" charset="0"/>
              </a:rPr>
              <a:t>&gt;”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# Initializing an HTML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string,in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 which select element is used to create a dropdown list, ’name’ attribute is used to specify name of dropdown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menu,the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itemname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 selected from the dropdown will be sent to the server with the ‘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itemname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’ as key and id attribute is assigned to a unique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itemname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 to the dropdown menu.</a:t>
            </a:r>
            <a:endParaRPr lang="en-IN" sz="2400" dirty="0">
              <a:solidFill>
                <a:schemeClr val="accent1">
                  <a:lumMod val="50000"/>
                </a:schemeClr>
              </a:solidFill>
              <a:latin typeface="Baskerville Old Face" panose="02020602080505020303" pitchFamily="18" charset="0"/>
            </a:endParaRPr>
          </a:p>
          <a:p>
            <a:r>
              <a:rPr lang="en-US" sz="2400" dirty="0">
                <a:latin typeface="Baskerville Old Face" panose="02020602080505020303" pitchFamily="18" charset="0"/>
                <a:ea typeface="Calibri bold" panose="020F0702030404030204" pitchFamily="34" charset="0"/>
                <a:cs typeface="Calibri bold" panose="020F0702030404030204" pitchFamily="34" charset="0"/>
              </a:rPr>
              <a:t>      </a:t>
            </a:r>
            <a:r>
              <a:rPr lang="en-IN" sz="2400" dirty="0">
                <a:latin typeface="Baskerville Old Face" panose="02020602080505020303" pitchFamily="18" charset="0"/>
              </a:rPr>
              <a:t>for item in items:</a:t>
            </a:r>
            <a:r>
              <a:rPr lang="en-IN" sz="2400" dirty="0">
                <a:solidFill>
                  <a:srgbClr val="FF0000"/>
                </a:solidFill>
                <a:latin typeface="Baskerville Old Face" panose="02020602080505020303" pitchFamily="18" charset="0"/>
              </a:rPr>
              <a:t> </a:t>
            </a:r>
            <a:r>
              <a:rPr lang="en-IN" sz="24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# Item object iterates over each item stored in the items variable.</a:t>
            </a:r>
          </a:p>
          <a:p>
            <a:r>
              <a:rPr lang="en-US" sz="2400" dirty="0">
                <a:latin typeface="Baskerville Old Face" panose="02020602080505020303" pitchFamily="18" charset="0"/>
                <a:ea typeface="Calibri bold" panose="020F0702030404030204" pitchFamily="34" charset="0"/>
                <a:cs typeface="Calibri bold" panose="020F0702030404030204" pitchFamily="34" charset="0"/>
              </a:rPr>
              <a:t>      </a:t>
            </a:r>
            <a:r>
              <a:rPr lang="en-IN" sz="2400" dirty="0" err="1">
                <a:latin typeface="Baskerville Old Face" panose="02020602080505020303" pitchFamily="18" charset="0"/>
              </a:rPr>
              <a:t>dropdown_html</a:t>
            </a:r>
            <a:r>
              <a:rPr lang="en-IN" sz="2400" dirty="0">
                <a:latin typeface="Baskerville Old Face" panose="02020602080505020303" pitchFamily="18" charset="0"/>
              </a:rPr>
              <a:t> += "&lt;option value='{}'&gt;{}&lt;/option&gt;".format(item[0], item[0]) </a:t>
            </a:r>
            <a:r>
              <a:rPr lang="en-IN" sz="24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#For each item add an &lt;option&gt; element to the drop down menu, format()method is used to specify values and insert them to the placeholders{},this method inserts the {} with item[0] which stores the first column of the current row which is </a:t>
            </a:r>
            <a:r>
              <a:rPr lang="en-IN" sz="24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itemname</a:t>
            </a:r>
            <a:r>
              <a:rPr lang="en-IN" sz="24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.</a:t>
            </a:r>
          </a:p>
          <a:p>
            <a:r>
              <a:rPr lang="en-IN" sz="2400" dirty="0">
                <a:solidFill>
                  <a:srgbClr val="FF0000"/>
                </a:solidFill>
                <a:latin typeface="Baskerville Old Face" panose="02020602080505020303" pitchFamily="18" charset="0"/>
                <a:ea typeface="Calibri bold" panose="020F0702030404030204" pitchFamily="34" charset="0"/>
                <a:cs typeface="Calibri bold" panose="020F0702030404030204" pitchFamily="34" charset="0"/>
              </a:rPr>
              <a:t>      </a:t>
            </a:r>
            <a:r>
              <a:rPr lang="en-IN" sz="2400" dirty="0" err="1">
                <a:latin typeface="Baskerville Old Face" panose="02020602080505020303" pitchFamily="18" charset="0"/>
              </a:rPr>
              <a:t>dropdown_html</a:t>
            </a:r>
            <a:r>
              <a:rPr lang="en-IN" sz="2400" dirty="0">
                <a:latin typeface="Baskerville Old Face" panose="02020602080505020303" pitchFamily="18" charset="0"/>
              </a:rPr>
              <a:t> += "&lt;/select&gt;“ </a:t>
            </a:r>
            <a:r>
              <a:rPr lang="en-IN" sz="24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#Closing the select tag for the dropdown menu</a:t>
            </a:r>
          </a:p>
          <a:p>
            <a:r>
              <a:rPr lang="en-US" sz="2400" dirty="0">
                <a:solidFill>
                  <a:srgbClr val="FF0000"/>
                </a:solidFill>
                <a:latin typeface="Baskerville Old Face" panose="02020602080505020303" pitchFamily="18" charset="0"/>
                <a:ea typeface="Calibri bold" panose="020F0702030404030204" pitchFamily="34" charset="0"/>
                <a:cs typeface="Calibri bold" panose="020F0702030404030204" pitchFamily="34" charset="0"/>
              </a:rPr>
              <a:t>      </a:t>
            </a:r>
            <a:r>
              <a:rPr lang="en-IN" sz="2400" dirty="0">
                <a:latin typeface="Baskerville Old Face" panose="02020602080505020303" pitchFamily="18" charset="0"/>
              </a:rPr>
              <a:t>return </a:t>
            </a:r>
            <a:r>
              <a:rPr lang="en-IN" sz="2400" dirty="0" err="1">
                <a:latin typeface="Baskerville Old Face" panose="02020602080505020303" pitchFamily="18" charset="0"/>
              </a:rPr>
              <a:t>dropdown_html</a:t>
            </a:r>
            <a:r>
              <a:rPr lang="en-IN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# Return the complete HTML string for the dropdown menu</a:t>
            </a:r>
            <a:r>
              <a:rPr lang="en-IN" sz="24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                                                             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671700-65A4-675A-207B-C7A02BE0E2B5}"/>
              </a:ext>
            </a:extLst>
          </p:cNvPr>
          <p:cNvSpPr txBox="1"/>
          <p:nvPr/>
        </p:nvSpPr>
        <p:spPr>
          <a:xfrm>
            <a:off x="16840200" y="980336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</a:t>
            </a:r>
            <a:r>
              <a:rPr lang="en-IN" sz="1800" dirty="0">
                <a:latin typeface="Baskerville Old Face" panose="02020602080505020303" pitchFamily="18" charset="0"/>
              </a:rPr>
              <a:t> A. </a:t>
            </a:r>
            <a:r>
              <a:rPr lang="en-IN" sz="1800" dirty="0" err="1">
                <a:latin typeface="Baskerville Old Face" panose="02020602080505020303" pitchFamily="18" charset="0"/>
              </a:rPr>
              <a:t>Rushika</a:t>
            </a:r>
            <a:endParaRPr lang="en-IN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5597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0D240FE4-289A-5A2C-FF0E-27BE8AFB1863}"/>
              </a:ext>
            </a:extLst>
          </p:cNvPr>
          <p:cNvSpPr/>
          <p:nvPr/>
        </p:nvSpPr>
        <p:spPr>
          <a:xfrm>
            <a:off x="0" y="-38100"/>
            <a:ext cx="18288000" cy="103251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AF5069-2901-68F5-0B71-E68F2605A595}"/>
              </a:ext>
            </a:extLst>
          </p:cNvPr>
          <p:cNvSpPr txBox="1"/>
          <p:nvPr/>
        </p:nvSpPr>
        <p:spPr>
          <a:xfrm>
            <a:off x="2895600" y="38100"/>
            <a:ext cx="12192000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skerville Old Face" panose="02020602080505020303" pitchFamily="18" charset="0"/>
                <a:ea typeface="Calibri bold" panose="020F0702030404030204" pitchFamily="34" charset="0"/>
                <a:cs typeface="Calibri bold" panose="020F0702030404030204" pitchFamily="34" charset="0"/>
              </a:rPr>
              <a:t># Get item name from submission</a:t>
            </a:r>
          </a:p>
          <a:p>
            <a:r>
              <a:rPr lang="en-US" sz="2000" dirty="0" err="1">
                <a:latin typeface="Baskerville Old Face" panose="02020602080505020303" pitchFamily="18" charset="0"/>
                <a:ea typeface="Calibri bold" panose="020F0702030404030204" pitchFamily="34" charset="0"/>
                <a:cs typeface="Calibri bold" panose="020F0702030404030204" pitchFamily="34" charset="0"/>
              </a:rPr>
              <a:t>itemname</a:t>
            </a:r>
            <a:r>
              <a:rPr lang="en-US" sz="2000" dirty="0">
                <a:latin typeface="Baskerville Old Face" panose="02020602080505020303" pitchFamily="18" charset="0"/>
                <a:ea typeface="Calibri bold" panose="020F0702030404030204" pitchFamily="34" charset="0"/>
                <a:cs typeface="Calibri bold" panose="020F0702030404030204" pitchFamily="34" charset="0"/>
              </a:rPr>
              <a:t> = </a:t>
            </a:r>
            <a:r>
              <a:rPr lang="en-US" sz="2000" dirty="0" err="1">
                <a:latin typeface="Baskerville Old Face" panose="02020602080505020303" pitchFamily="18" charset="0"/>
                <a:ea typeface="Calibri bold" panose="020F0702030404030204" pitchFamily="34" charset="0"/>
                <a:cs typeface="Calibri bold" panose="020F0702030404030204" pitchFamily="34" charset="0"/>
              </a:rPr>
              <a:t>form.getvalue</a:t>
            </a:r>
            <a:r>
              <a:rPr lang="en-US" sz="2000" dirty="0">
                <a:latin typeface="Baskerville Old Face" panose="02020602080505020303" pitchFamily="18" charset="0"/>
                <a:ea typeface="Calibri bold" panose="020F0702030404030204" pitchFamily="34" charset="0"/>
                <a:cs typeface="Calibri bold" panose="020F0702030404030204" pitchFamily="34" charset="0"/>
              </a:rPr>
              <a:t>("</a:t>
            </a:r>
            <a:r>
              <a:rPr lang="en-US" sz="2000" dirty="0" err="1">
                <a:latin typeface="Baskerville Old Face" panose="02020602080505020303" pitchFamily="18" charset="0"/>
                <a:ea typeface="Calibri bold" panose="020F0702030404030204" pitchFamily="34" charset="0"/>
                <a:cs typeface="Calibri bold" panose="020F0702030404030204" pitchFamily="34" charset="0"/>
              </a:rPr>
              <a:t>itemname</a:t>
            </a:r>
            <a:r>
              <a:rPr lang="en-US" sz="2000" dirty="0">
                <a:latin typeface="Baskerville Old Face" panose="02020602080505020303" pitchFamily="18" charset="0"/>
                <a:ea typeface="Calibri bold" panose="020F0702030404030204" pitchFamily="34" charset="0"/>
                <a:cs typeface="Calibri bold" panose="020F0702030404030204" pitchFamily="34" charset="0"/>
              </a:rPr>
              <a:t>")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#getvalue() is a method of the form object that </a:t>
            </a:r>
            <a:r>
              <a:rPr lang="en-IN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retrieves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 the value.</a:t>
            </a:r>
          </a:p>
          <a:p>
            <a:r>
              <a:rPr lang="en-US" sz="2000" dirty="0">
                <a:latin typeface="Baskerville Old Face" panose="02020602080505020303" pitchFamily="18" charset="0"/>
              </a:rPr>
              <a:t>suppliers = []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#Initializes empty list named suppliers to store the supplier details</a:t>
            </a:r>
          </a:p>
          <a:p>
            <a:r>
              <a:rPr lang="en-US" sz="2000" dirty="0">
                <a:latin typeface="Baskerville Old Face" panose="02020602080505020303" pitchFamily="18" charset="0"/>
              </a:rPr>
              <a:t>if </a:t>
            </a:r>
            <a:r>
              <a:rPr lang="en-US" sz="2000" dirty="0" err="1">
                <a:latin typeface="Baskerville Old Face" panose="02020602080505020303" pitchFamily="18" charset="0"/>
              </a:rPr>
              <a:t>itemname</a:t>
            </a:r>
            <a:r>
              <a:rPr lang="en-US" sz="2000" dirty="0">
                <a:latin typeface="Baskerville Old Face" panose="02020602080505020303" pitchFamily="18" charset="0"/>
              </a:rPr>
              <a:t>:</a:t>
            </a:r>
            <a:r>
              <a:rPr lang="en-US" sz="2000" dirty="0">
                <a:solidFill>
                  <a:srgbClr val="FF0000"/>
                </a:solidFill>
                <a:latin typeface="Baskerville Old Face" panose="02020602080505020303" pitchFamily="18" charset="0"/>
              </a:rPr>
              <a:t>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#If condition checks the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itemname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 before entering the block</a:t>
            </a:r>
          </a:p>
          <a:p>
            <a:r>
              <a:rPr lang="en-US" sz="2000" dirty="0">
                <a:latin typeface="Baskerville Old Face" panose="02020602080505020303" pitchFamily="18" charset="0"/>
              </a:rPr>
              <a:t>    suppliers=</a:t>
            </a:r>
            <a:r>
              <a:rPr lang="en-US" sz="2000" dirty="0" err="1">
                <a:latin typeface="Baskerville Old Face" panose="02020602080505020303" pitchFamily="18" charset="0"/>
              </a:rPr>
              <a:t>get_suppliers</a:t>
            </a:r>
            <a:r>
              <a:rPr lang="en-US" sz="2000" dirty="0">
                <a:latin typeface="Baskerville Old Face" panose="02020602080505020303" pitchFamily="18" charset="0"/>
              </a:rPr>
              <a:t>(</a:t>
            </a:r>
            <a:r>
              <a:rPr lang="en-US" sz="2000" dirty="0" err="1">
                <a:latin typeface="Baskerville Old Face" panose="02020602080505020303" pitchFamily="18" charset="0"/>
              </a:rPr>
              <a:t>itemname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) #If item name is provided, this line calls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get_suppliers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 function with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itemname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 as argument and stores the result in suppliers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on the button which is Suppliers.</a:t>
            </a:r>
          </a:p>
          <a:p>
            <a:r>
              <a:rPr lang="en-US" sz="2000" dirty="0">
                <a:latin typeface="Baskerville Old Face" panose="02020602080505020303" pitchFamily="18" charset="0"/>
              </a:rPr>
              <a:t>print("&lt;/form&gt;")</a:t>
            </a:r>
            <a:r>
              <a:rPr lang="en-US" sz="2000" dirty="0">
                <a:solidFill>
                  <a:srgbClr val="FF0000"/>
                </a:solidFill>
                <a:latin typeface="Baskerville Old Face" panose="02020602080505020303" pitchFamily="18" charset="0"/>
              </a:rPr>
              <a:t>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#Closing tag of the form indicates end of the html form element</a:t>
            </a:r>
          </a:p>
          <a:p>
            <a:r>
              <a:rPr lang="en-US" sz="2000" dirty="0">
                <a:latin typeface="Baskerville Old Face" panose="02020602080505020303" pitchFamily="18" charset="0"/>
              </a:rPr>
              <a:t>print("&lt;div id='</a:t>
            </a:r>
            <a:r>
              <a:rPr lang="en-US" sz="2000" dirty="0" err="1">
                <a:latin typeface="Baskerville Old Face" panose="02020602080505020303" pitchFamily="18" charset="0"/>
              </a:rPr>
              <a:t>supplierTable</a:t>
            </a:r>
            <a:r>
              <a:rPr lang="en-US" sz="2000" dirty="0">
                <a:latin typeface="Baskerville Old Face" panose="02020602080505020303" pitchFamily="18" charset="0"/>
              </a:rPr>
              <a:t>’&gt;”)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# div tag is used to group other elements in the html form where id is the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SupplierTable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Baskerville Old Face" panose="02020602080505020303" pitchFamily="18" charset="0"/>
            </a:endParaRPr>
          </a:p>
          <a:p>
            <a:r>
              <a:rPr lang="en-US" sz="2000" dirty="0">
                <a:latin typeface="Baskerville Old Face" panose="02020602080505020303" pitchFamily="18" charset="0"/>
              </a:rPr>
              <a:t>if suppliers: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#If condition checks if the supplier list is not empty</a:t>
            </a:r>
          </a:p>
          <a:p>
            <a:r>
              <a:rPr lang="en-US" sz="2000" dirty="0">
                <a:latin typeface="Baskerville Old Face" panose="02020602080505020303" pitchFamily="18" charset="0"/>
              </a:rPr>
              <a:t>    print("&lt;table border='1’&gt;”)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#Creating a table element with a border width of 1</a:t>
            </a:r>
          </a:p>
          <a:p>
            <a:r>
              <a:rPr lang="en-US" sz="2000" dirty="0">
                <a:latin typeface="Baskerville Old Face" panose="02020602080505020303" pitchFamily="18" charset="0"/>
              </a:rPr>
              <a:t>    print("&lt;tr&gt;&lt;</a:t>
            </a:r>
            <a:r>
              <a:rPr lang="en-US" sz="2000" dirty="0" err="1">
                <a:latin typeface="Baskerville Old Face" panose="02020602080505020303" pitchFamily="18" charset="0"/>
              </a:rPr>
              <a:t>th</a:t>
            </a:r>
            <a:r>
              <a:rPr lang="en-US" sz="2000" dirty="0">
                <a:latin typeface="Baskerville Old Face" panose="02020602080505020303" pitchFamily="18" charset="0"/>
              </a:rPr>
              <a:t>&gt;</a:t>
            </a:r>
            <a:r>
              <a:rPr lang="en-US" sz="2000" dirty="0" err="1">
                <a:latin typeface="Baskerville Old Face" panose="02020602080505020303" pitchFamily="18" charset="0"/>
              </a:rPr>
              <a:t>SupplierID</a:t>
            </a:r>
            <a:r>
              <a:rPr lang="en-US" sz="2000" dirty="0">
                <a:latin typeface="Baskerville Old Face" panose="02020602080505020303" pitchFamily="18" charset="0"/>
              </a:rPr>
              <a:t>&lt;/</a:t>
            </a:r>
            <a:r>
              <a:rPr lang="en-US" sz="2000" dirty="0" err="1">
                <a:latin typeface="Baskerville Old Face" panose="02020602080505020303" pitchFamily="18" charset="0"/>
              </a:rPr>
              <a:t>th</a:t>
            </a:r>
            <a:r>
              <a:rPr lang="en-US" sz="2000" dirty="0">
                <a:latin typeface="Baskerville Old Face" panose="02020602080505020303" pitchFamily="18" charset="0"/>
              </a:rPr>
              <a:t>&gt;&lt;</a:t>
            </a:r>
            <a:r>
              <a:rPr lang="en-US" sz="2000" dirty="0" err="1">
                <a:latin typeface="Baskerville Old Face" panose="02020602080505020303" pitchFamily="18" charset="0"/>
              </a:rPr>
              <a:t>th</a:t>
            </a:r>
            <a:r>
              <a:rPr lang="en-US" sz="2000" dirty="0">
                <a:latin typeface="Baskerville Old Face" panose="02020602080505020303" pitchFamily="18" charset="0"/>
              </a:rPr>
              <a:t>&gt;Name&lt;/</a:t>
            </a:r>
            <a:r>
              <a:rPr lang="en-US" sz="2000" dirty="0" err="1">
                <a:latin typeface="Baskerville Old Face" panose="02020602080505020303" pitchFamily="18" charset="0"/>
              </a:rPr>
              <a:t>th</a:t>
            </a:r>
            <a:r>
              <a:rPr lang="en-US" sz="2000" dirty="0">
                <a:latin typeface="Baskerville Old Face" panose="02020602080505020303" pitchFamily="18" charset="0"/>
              </a:rPr>
              <a:t>&gt;&lt;</a:t>
            </a:r>
            <a:r>
              <a:rPr lang="en-US" sz="2000" dirty="0" err="1">
                <a:latin typeface="Baskerville Old Face" panose="02020602080505020303" pitchFamily="18" charset="0"/>
              </a:rPr>
              <a:t>th</a:t>
            </a:r>
            <a:r>
              <a:rPr lang="en-US" sz="2000" dirty="0">
                <a:latin typeface="Baskerville Old Face" panose="02020602080505020303" pitchFamily="18" charset="0"/>
              </a:rPr>
              <a:t>&gt;Area&lt;/</a:t>
            </a:r>
            <a:r>
              <a:rPr lang="en-US" sz="2000" dirty="0" err="1">
                <a:latin typeface="Baskerville Old Face" panose="02020602080505020303" pitchFamily="18" charset="0"/>
              </a:rPr>
              <a:t>th</a:t>
            </a:r>
            <a:r>
              <a:rPr lang="en-US" sz="2000" dirty="0">
                <a:latin typeface="Baskerville Old Face" panose="02020602080505020303" pitchFamily="18" charset="0"/>
              </a:rPr>
              <a:t>&gt;&lt;</a:t>
            </a:r>
            <a:r>
              <a:rPr lang="en-US" sz="2000" dirty="0" err="1">
                <a:latin typeface="Baskerville Old Face" panose="02020602080505020303" pitchFamily="18" charset="0"/>
              </a:rPr>
              <a:t>th</a:t>
            </a:r>
            <a:r>
              <a:rPr lang="en-US" sz="2000" dirty="0">
                <a:latin typeface="Baskerville Old Face" panose="02020602080505020303" pitchFamily="18" charset="0"/>
              </a:rPr>
              <a:t>&gt;Locality&lt;/</a:t>
            </a:r>
            <a:r>
              <a:rPr lang="en-US" sz="2000" dirty="0" err="1">
                <a:latin typeface="Baskerville Old Face" panose="02020602080505020303" pitchFamily="18" charset="0"/>
              </a:rPr>
              <a:t>th</a:t>
            </a:r>
            <a:r>
              <a:rPr lang="en-US" sz="2000" dirty="0">
                <a:latin typeface="Baskerville Old Face" panose="02020602080505020303" pitchFamily="18" charset="0"/>
              </a:rPr>
              <a:t>&gt;&lt;</a:t>
            </a:r>
            <a:r>
              <a:rPr lang="en-US" sz="2000" dirty="0" err="1">
                <a:latin typeface="Baskerville Old Face" panose="02020602080505020303" pitchFamily="18" charset="0"/>
              </a:rPr>
              <a:t>th</a:t>
            </a:r>
            <a:r>
              <a:rPr lang="en-US" sz="2000" dirty="0">
                <a:latin typeface="Baskerville Old Face" panose="02020602080505020303" pitchFamily="18" charset="0"/>
              </a:rPr>
              <a:t>&gt;</a:t>
            </a:r>
            <a:r>
              <a:rPr lang="en-US" sz="2000" dirty="0" err="1">
                <a:latin typeface="Baskerville Old Face" panose="02020602080505020303" pitchFamily="18" charset="0"/>
              </a:rPr>
              <a:t>Pincode</a:t>
            </a:r>
            <a:r>
              <a:rPr lang="en-US" sz="2000" dirty="0">
                <a:latin typeface="Baskerville Old Face" panose="02020602080505020303" pitchFamily="18" charset="0"/>
              </a:rPr>
              <a:t>&lt;/</a:t>
            </a:r>
            <a:r>
              <a:rPr lang="en-US" sz="2000" dirty="0" err="1">
                <a:latin typeface="Baskerville Old Face" panose="02020602080505020303" pitchFamily="18" charset="0"/>
              </a:rPr>
              <a:t>th</a:t>
            </a:r>
            <a:r>
              <a:rPr lang="en-US" sz="2000" dirty="0">
                <a:latin typeface="Baskerville Old Face" panose="02020602080505020303" pitchFamily="18" charset="0"/>
              </a:rPr>
              <a:t>&gt;&lt;</a:t>
            </a:r>
            <a:r>
              <a:rPr lang="en-US" sz="2000" dirty="0" err="1">
                <a:latin typeface="Baskerville Old Face" panose="02020602080505020303" pitchFamily="18" charset="0"/>
              </a:rPr>
              <a:t>th</a:t>
            </a:r>
            <a:r>
              <a:rPr lang="en-US" sz="2000" dirty="0">
                <a:latin typeface="Baskerville Old Face" panose="02020602080505020303" pitchFamily="18" charset="0"/>
              </a:rPr>
              <a:t>&gt;Email&lt;/</a:t>
            </a:r>
            <a:r>
              <a:rPr lang="en-US" sz="2000" dirty="0" err="1">
                <a:latin typeface="Baskerville Old Face" panose="02020602080505020303" pitchFamily="18" charset="0"/>
              </a:rPr>
              <a:t>th</a:t>
            </a:r>
            <a:r>
              <a:rPr lang="en-US" sz="2000" dirty="0">
                <a:latin typeface="Baskerville Old Face" panose="02020602080505020303" pitchFamily="18" charset="0"/>
              </a:rPr>
              <a:t>&gt;&lt;</a:t>
            </a:r>
            <a:r>
              <a:rPr lang="en-US" sz="2000" dirty="0" err="1">
                <a:latin typeface="Baskerville Old Face" panose="02020602080505020303" pitchFamily="18" charset="0"/>
              </a:rPr>
              <a:t>th</a:t>
            </a:r>
            <a:r>
              <a:rPr lang="en-US" sz="2000" dirty="0">
                <a:latin typeface="Baskerville Old Face" panose="02020602080505020303" pitchFamily="18" charset="0"/>
              </a:rPr>
              <a:t>&gt;Phone 1&lt;/</a:t>
            </a:r>
            <a:r>
              <a:rPr lang="en-US" sz="2000" dirty="0" err="1">
                <a:latin typeface="Baskerville Old Face" panose="02020602080505020303" pitchFamily="18" charset="0"/>
              </a:rPr>
              <a:t>th</a:t>
            </a:r>
            <a:r>
              <a:rPr lang="en-US" sz="2000" dirty="0">
                <a:latin typeface="Baskerville Old Face" panose="02020602080505020303" pitchFamily="18" charset="0"/>
              </a:rPr>
              <a:t>&gt;&lt;</a:t>
            </a:r>
            <a:r>
              <a:rPr lang="en-US" sz="2000" dirty="0" err="1">
                <a:latin typeface="Baskerville Old Face" panose="02020602080505020303" pitchFamily="18" charset="0"/>
              </a:rPr>
              <a:t>th</a:t>
            </a:r>
            <a:r>
              <a:rPr lang="en-US" sz="2000" dirty="0">
                <a:latin typeface="Baskerville Old Face" panose="02020602080505020303" pitchFamily="18" charset="0"/>
              </a:rPr>
              <a:t>&gt;Phone 2&lt;/</a:t>
            </a:r>
            <a:r>
              <a:rPr lang="en-US" sz="2000" dirty="0" err="1">
                <a:latin typeface="Baskerville Old Face" panose="02020602080505020303" pitchFamily="18" charset="0"/>
              </a:rPr>
              <a:t>th</a:t>
            </a:r>
            <a:r>
              <a:rPr lang="en-US" sz="2000" dirty="0">
                <a:latin typeface="Baskerville Old Face" panose="02020602080505020303" pitchFamily="18" charset="0"/>
              </a:rPr>
              <a:t>&gt;&lt;</a:t>
            </a:r>
            <a:r>
              <a:rPr lang="en-US" sz="2000" dirty="0" err="1">
                <a:latin typeface="Baskerville Old Face" panose="02020602080505020303" pitchFamily="18" charset="0"/>
              </a:rPr>
              <a:t>th</a:t>
            </a:r>
            <a:r>
              <a:rPr lang="en-US" sz="2000" dirty="0">
                <a:latin typeface="Baskerville Old Face" panose="02020602080505020303" pitchFamily="18" charset="0"/>
              </a:rPr>
              <a:t>&gt;Phone 3&lt;/</a:t>
            </a:r>
            <a:r>
              <a:rPr lang="en-US" sz="2000" dirty="0" err="1">
                <a:latin typeface="Baskerville Old Face" panose="02020602080505020303" pitchFamily="18" charset="0"/>
              </a:rPr>
              <a:t>th</a:t>
            </a:r>
            <a:r>
              <a:rPr lang="en-US" sz="2000" dirty="0">
                <a:latin typeface="Baskerville Old Face" panose="02020602080505020303" pitchFamily="18" charset="0"/>
              </a:rPr>
              <a:t>&gt;&lt;</a:t>
            </a:r>
            <a:r>
              <a:rPr lang="en-US" sz="2000" dirty="0" err="1">
                <a:latin typeface="Baskerville Old Face" panose="02020602080505020303" pitchFamily="18" charset="0"/>
              </a:rPr>
              <a:t>th</a:t>
            </a:r>
            <a:r>
              <a:rPr lang="en-US" sz="2000" dirty="0">
                <a:latin typeface="Baskerville Old Face" panose="02020602080505020303" pitchFamily="18" charset="0"/>
              </a:rPr>
              <a:t>&gt;Blacklisted&lt;/</a:t>
            </a:r>
            <a:r>
              <a:rPr lang="en-US" sz="2000" dirty="0" err="1">
                <a:latin typeface="Baskerville Old Face" panose="02020602080505020303" pitchFamily="18" charset="0"/>
              </a:rPr>
              <a:t>th</a:t>
            </a:r>
            <a:r>
              <a:rPr lang="en-US" sz="2000" dirty="0">
                <a:latin typeface="Baskerville Old Face" panose="02020602080505020303" pitchFamily="18" charset="0"/>
              </a:rPr>
              <a:t>&gt;&lt;/tr&gt;")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#&lt;tr&gt; tag is used to create a new table row in that row &lt;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th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&gt; tag is used to create table header for every &lt;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th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&gt; tag a new table header cell gets created with given names.</a:t>
            </a:r>
          </a:p>
          <a:p>
            <a:r>
              <a:rPr lang="en-US" sz="2000" dirty="0">
                <a:latin typeface="Baskerville Old Face" panose="02020602080505020303" pitchFamily="18" charset="0"/>
              </a:rPr>
              <a:t>    for supplier in suppliers: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#supplier object iterates over the list of suppliers</a:t>
            </a:r>
          </a:p>
          <a:p>
            <a:r>
              <a:rPr lang="en-US" sz="2000" dirty="0">
                <a:latin typeface="Baskerville Old Face" panose="02020602080505020303" pitchFamily="18" charset="0"/>
              </a:rPr>
              <a:t>        print("&lt;tr&gt;")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#Prints new table row for each supplier</a:t>
            </a:r>
          </a:p>
          <a:p>
            <a:r>
              <a:rPr lang="en-US" sz="2000" dirty="0">
                <a:latin typeface="Baskerville Old Face" panose="02020602080505020303" pitchFamily="18" charset="0"/>
              </a:rPr>
              <a:t>        for field in supplier: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#field iterates over each record in the supplier object </a:t>
            </a:r>
          </a:p>
          <a:p>
            <a:r>
              <a:rPr lang="en-US" sz="2000" dirty="0">
                <a:latin typeface="Baskerville Old Face" panose="02020602080505020303" pitchFamily="18" charset="0"/>
              </a:rPr>
              <a:t>               print("&lt;td&gt;{}&lt;/td&gt;".format(field))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#Print the table data with the corresponding field value, the {} placeholder for the field value which is inserted using format() method</a:t>
            </a:r>
          </a:p>
          <a:p>
            <a:r>
              <a:rPr lang="en-US" sz="2000" dirty="0">
                <a:latin typeface="Baskerville Old Face" panose="02020602080505020303" pitchFamily="18" charset="0"/>
              </a:rPr>
              <a:t>        print("&lt;/tr&gt;")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#Prints the closing tag for the table row after all fields for the current supplier have been printed</a:t>
            </a:r>
          </a:p>
          <a:p>
            <a:r>
              <a:rPr lang="en-US" sz="2000" dirty="0">
                <a:latin typeface="Baskerville Old Face" panose="02020602080505020303" pitchFamily="18" charset="0"/>
              </a:rPr>
              <a:t>    print("&lt;/table&gt;")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#Prints the closing tag for entire table.</a:t>
            </a:r>
          </a:p>
          <a:p>
            <a:r>
              <a:rPr lang="en-US" sz="2000" dirty="0">
                <a:latin typeface="Baskerville Old Face" panose="02020602080505020303" pitchFamily="18" charset="0"/>
              </a:rPr>
              <a:t>else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: #Whether if condition fails else block get executed</a:t>
            </a:r>
          </a:p>
          <a:p>
            <a:r>
              <a:rPr lang="en-US" sz="2000" dirty="0">
                <a:latin typeface="Baskerville Old Face" panose="02020602080505020303" pitchFamily="18" charset="0"/>
              </a:rPr>
              <a:t>    print("&lt;p&gt;No suppliers found for the selected item.&lt;/p&gt;")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#&lt;p&gt; paragraph tag is used to print a block of text</a:t>
            </a:r>
          </a:p>
          <a:p>
            <a:r>
              <a:rPr lang="en-US" sz="2000" dirty="0">
                <a:latin typeface="Baskerville Old Face" panose="02020602080505020303" pitchFamily="18" charset="0"/>
              </a:rPr>
              <a:t> print("&lt;/div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&gt;") #Closing the div tag after grouping all the elements in the html</a:t>
            </a:r>
            <a:r>
              <a:rPr lang="en-US" sz="2000" dirty="0">
                <a:solidFill>
                  <a:srgbClr val="FF0000"/>
                </a:solidFill>
                <a:latin typeface="Baskerville Old Face" panose="02020602080505020303" pitchFamily="18" charset="0"/>
              </a:rPr>
              <a:t>                                                                                                                                           </a:t>
            </a:r>
            <a:endParaRPr lang="en-IN" sz="2000" dirty="0">
              <a:latin typeface="Baskerville Old Face" panose="0202060208050502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504AAC-55C6-B276-2D6F-06A0B6EAAE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8440400"/>
            <a:ext cx="12192000" cy="1850571"/>
          </a:xfrm>
          <a:prstGeom prst="rect">
            <a:avLst/>
          </a:prstGeom>
        </p:spPr>
      </p:pic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9DCE0D56-B610-1E63-1E4C-B184586FEAAB}"/>
              </a:ext>
            </a:extLst>
          </p:cNvPr>
          <p:cNvSpPr/>
          <p:nvPr/>
        </p:nvSpPr>
        <p:spPr>
          <a:xfrm>
            <a:off x="228600" y="342900"/>
            <a:ext cx="1811400" cy="1731300"/>
          </a:xfrm>
          <a:prstGeom prst="flowChartConnector">
            <a:avLst/>
          </a:prstGeom>
          <a:blipFill>
            <a:blip r:embed="rId4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0E728A-F488-F1E9-7AF0-1EA34CF6C367}"/>
              </a:ext>
            </a:extLst>
          </p:cNvPr>
          <p:cNvSpPr txBox="1"/>
          <p:nvPr/>
        </p:nvSpPr>
        <p:spPr>
          <a:xfrm>
            <a:off x="16840200" y="980336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</a:t>
            </a:r>
            <a:r>
              <a:rPr lang="en-IN" sz="1800" dirty="0">
                <a:latin typeface="Baskerville Old Face" panose="02020602080505020303" pitchFamily="18" charset="0"/>
              </a:rPr>
              <a:t> A. </a:t>
            </a:r>
            <a:r>
              <a:rPr lang="en-IN" sz="1800" dirty="0" err="1">
                <a:latin typeface="Baskerville Old Face" panose="02020602080505020303" pitchFamily="18" charset="0"/>
              </a:rPr>
              <a:t>Rushika</a:t>
            </a:r>
            <a:endParaRPr lang="en-IN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2118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">
            <a:extLst>
              <a:ext uri="{FF2B5EF4-FFF2-40B4-BE49-F238E27FC236}">
                <a16:creationId xmlns:a16="http://schemas.microsoft.com/office/drawing/2014/main" id="{93A4277C-FAC0-4C06-B9DC-8BF5716ACB8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3BC2B6-062F-0961-D6B0-8F0BE19B1FA0}"/>
              </a:ext>
            </a:extLst>
          </p:cNvPr>
          <p:cNvSpPr txBox="1"/>
          <p:nvPr/>
        </p:nvSpPr>
        <p:spPr>
          <a:xfrm>
            <a:off x="2895600" y="854214"/>
            <a:ext cx="3211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  <a:cs typeface="Arial" panose="020B0604020202020204" pitchFamily="34" charset="0"/>
              </a:rPr>
              <a:t>Supplier</a:t>
            </a:r>
            <a:r>
              <a:rPr lang="en-IN" sz="4000" b="1" u="sng" dirty="0">
                <a:latin typeface="Baskerville Old Face" panose="02020602080505020303" pitchFamily="18" charset="0"/>
                <a:cs typeface="Arial" panose="020B0604020202020204" pitchFamily="34" charset="0"/>
              </a:rPr>
              <a:t> </a:t>
            </a:r>
            <a:r>
              <a:rPr lang="en-IN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  <a:cs typeface="Arial" panose="020B0604020202020204" pitchFamily="34" charset="0"/>
              </a:rPr>
              <a:t>table</a:t>
            </a:r>
            <a:r>
              <a:rPr lang="en-IN" sz="4000" b="1" u="sng" dirty="0">
                <a:latin typeface="Baskerville Old Face" panose="02020602080505020303" pitchFamily="18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8FBBF3-796E-613A-C150-246FB33B5DEB}"/>
              </a:ext>
            </a:extLst>
          </p:cNvPr>
          <p:cNvSpPr txBox="1"/>
          <p:nvPr/>
        </p:nvSpPr>
        <p:spPr>
          <a:xfrm>
            <a:off x="143973" y="7744480"/>
            <a:ext cx="4885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latin typeface="Baskerville Old Face" panose="02020602080505020303" pitchFamily="18" charset="0"/>
              </a:rPr>
              <a:t>Primary key = Supplier 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FDDDFF-D8D3-1797-288F-F2B167F92855}"/>
              </a:ext>
            </a:extLst>
          </p:cNvPr>
          <p:cNvSpPr txBox="1"/>
          <p:nvPr/>
        </p:nvSpPr>
        <p:spPr>
          <a:xfrm>
            <a:off x="127743" y="8354080"/>
            <a:ext cx="18160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skerville Old Face" panose="02020602080505020303" pitchFamily="18" charset="0"/>
              </a:rPr>
              <a:t>The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ille Old Face" panose="02020602080505020303" pitchFamily="18" charset="0"/>
              </a:rPr>
              <a:t> suppliers table contains information about each supplier, with </a:t>
            </a:r>
            <a:r>
              <a:rPr lang="en-US" altLang="en-US" sz="2800" dirty="0">
                <a:latin typeface="Baskerville Old Face" panose="02020602080505020303" pitchFamily="18" charset="0"/>
              </a:rPr>
              <a:t>Supplier ID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ille Old Face" panose="02020602080505020303" pitchFamily="18" charset="0"/>
              </a:rPr>
              <a:t> as the unique identifier for each supplier.</a:t>
            </a: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2453637C-66F9-508F-22C5-A30AB273B0EE}"/>
              </a:ext>
            </a:extLst>
          </p:cNvPr>
          <p:cNvSpPr/>
          <p:nvPr/>
        </p:nvSpPr>
        <p:spPr>
          <a:xfrm>
            <a:off x="703200" y="364200"/>
            <a:ext cx="1811400" cy="1731300"/>
          </a:xfrm>
          <a:prstGeom prst="flowChartConnector">
            <a:avLst/>
          </a:prstGeom>
          <a:blipFill>
            <a:blip r:embed="rId4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2418E9-4FB4-C240-0215-E419CA9ABFC8}"/>
              </a:ext>
            </a:extLst>
          </p:cNvPr>
          <p:cNvSpPr txBox="1"/>
          <p:nvPr/>
        </p:nvSpPr>
        <p:spPr>
          <a:xfrm>
            <a:off x="16878300" y="987956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---K. </a:t>
            </a:r>
            <a:r>
              <a:rPr lang="en-IN" dirty="0" err="1">
                <a:latin typeface="Baskerville Old Face" panose="02020602080505020303" pitchFamily="18" charset="0"/>
              </a:rPr>
              <a:t>Krithika</a:t>
            </a:r>
            <a:endParaRPr lang="en-IN" dirty="0">
              <a:latin typeface="Baskerville Old Face" panose="020206020805050203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88A480-5854-8B50-0207-2AD8CF3A8F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7"/>
          <a:stretch/>
        </p:blipFill>
        <p:spPr>
          <a:xfrm>
            <a:off x="76200" y="2628900"/>
            <a:ext cx="18067827" cy="44704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EDAB6D84-2980-E0C9-C8F0-699D259A1A43}"/>
              </a:ext>
            </a:extLst>
          </p:cNvPr>
          <p:cNvSpPr txBox="1"/>
          <p:nvPr/>
        </p:nvSpPr>
        <p:spPr>
          <a:xfrm>
            <a:off x="143972" y="8913793"/>
            <a:ext cx="78570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>
                <a:latin typeface="Baskerville Old Face" panose="02020602080505020303" pitchFamily="18" charset="0"/>
              </a:rPr>
              <a:t>SELECT*FROM suppliers;</a:t>
            </a:r>
          </a:p>
          <a:p>
            <a:r>
              <a:rPr lang="en-IN" sz="2800" dirty="0">
                <a:latin typeface="Baskerville Old Face" panose="02020602080505020303" pitchFamily="18" charset="0"/>
              </a:rPr>
              <a:t>	This query displays all the fields of the table</a:t>
            </a:r>
          </a:p>
        </p:txBody>
      </p:sp>
    </p:spTree>
    <p:extLst>
      <p:ext uri="{BB962C8B-B14F-4D97-AF65-F5344CB8AC3E}">
        <p14:creationId xmlns:p14="http://schemas.microsoft.com/office/powerpoint/2010/main" val="25506759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753B6244-F39B-2852-3705-B01A93F78BA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14D47-07A0-EDA3-8F48-46C12C5A355A}"/>
              </a:ext>
            </a:extLst>
          </p:cNvPr>
          <p:cNvSpPr txBox="1"/>
          <p:nvPr/>
        </p:nvSpPr>
        <p:spPr>
          <a:xfrm>
            <a:off x="3124200" y="947063"/>
            <a:ext cx="3167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u="sng" dirty="0">
                <a:latin typeface="Baskerville Old Face" panose="02020602080505020303" pitchFamily="18" charset="0"/>
              </a:rPr>
              <a:t>Item table: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B88D37-F372-9BEE-D5D5-794646B0D7B7}"/>
              </a:ext>
            </a:extLst>
          </p:cNvPr>
          <p:cNvSpPr txBox="1"/>
          <p:nvPr/>
        </p:nvSpPr>
        <p:spPr>
          <a:xfrm>
            <a:off x="228600" y="7200900"/>
            <a:ext cx="17678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latin typeface="Baskerville Old Face" panose="02020602080505020303" pitchFamily="18" charset="0"/>
              </a:rPr>
              <a:t>Primary key = Item ID and Supplier ID 	                                                         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ille Old Face" panose="02020602080505020303" pitchFamily="18" charset="0"/>
              </a:rPr>
              <a:t>The item table contains information about each item, including </a:t>
            </a:r>
            <a:r>
              <a:rPr lang="en-US" altLang="en-US" sz="2800" dirty="0">
                <a:latin typeface="Baskerville Old Face" panose="02020602080505020303" pitchFamily="18" charset="0"/>
              </a:rPr>
              <a:t>Supplier ID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ille Old Face" panose="02020602080505020303" pitchFamily="18" charset="0"/>
              </a:rPr>
              <a:t> of the supplier in the suppliers table, which tells us the relationship between an item and its supplier.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dirty="0">
              <a:latin typeface="Baskerville Old Face" panose="020206020805050203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08F7FC-59F4-60FB-DAFD-DCB4D61642D9}"/>
              </a:ext>
            </a:extLst>
          </p:cNvPr>
          <p:cNvSpPr txBox="1"/>
          <p:nvPr/>
        </p:nvSpPr>
        <p:spPr>
          <a:xfrm>
            <a:off x="215608" y="8572500"/>
            <a:ext cx="13204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latin typeface="Baskerville Old Face" panose="02020602080505020303" pitchFamily="18" charset="0"/>
              </a:rPr>
              <a:t>Foreign key will be the Supplier ID which refers to the suppliers table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739A41-21D6-381A-E1C4-5F9DD3D4625E}"/>
              </a:ext>
            </a:extLst>
          </p:cNvPr>
          <p:cNvSpPr txBox="1"/>
          <p:nvPr/>
        </p:nvSpPr>
        <p:spPr>
          <a:xfrm>
            <a:off x="228600" y="9077861"/>
            <a:ext cx="185590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ille Old Face" panose="02020602080505020303" pitchFamily="18" charset="0"/>
              </a:rPr>
              <a:t>This foreign key relationship ensures that each item in the items table is associated with a valid supplier from the suppliers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ille Old Face" panose="02020602080505020303" pitchFamily="18" charset="0"/>
              </a:rPr>
              <a:t>table, maintaining referential integrity(maintains defined relationship between the tables)</a:t>
            </a:r>
          </a:p>
          <a:p>
            <a:endParaRPr lang="en-IN" sz="2400" dirty="0">
              <a:latin typeface="Baskerville Old Face" panose="02020602080505020303" pitchFamily="18" charset="0"/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123913EC-1EA9-3DEE-7B79-3E96942DCE2C}"/>
              </a:ext>
            </a:extLst>
          </p:cNvPr>
          <p:cNvSpPr/>
          <p:nvPr/>
        </p:nvSpPr>
        <p:spPr>
          <a:xfrm>
            <a:off x="703200" y="364200"/>
            <a:ext cx="1811400" cy="1731300"/>
          </a:xfrm>
          <a:prstGeom prst="flowChartConnector">
            <a:avLst/>
          </a:prstGeom>
          <a:blipFill>
            <a:blip r:embed="rId3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D159CB-D0FF-713D-110F-EE954C097A66}"/>
              </a:ext>
            </a:extLst>
          </p:cNvPr>
          <p:cNvSpPr txBox="1"/>
          <p:nvPr/>
        </p:nvSpPr>
        <p:spPr>
          <a:xfrm>
            <a:off x="16878300" y="987956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---K. </a:t>
            </a:r>
            <a:r>
              <a:rPr lang="en-IN" dirty="0" err="1">
                <a:latin typeface="Baskerville Old Face" panose="02020602080505020303" pitchFamily="18" charset="0"/>
              </a:rPr>
              <a:t>Krithika</a:t>
            </a:r>
            <a:endParaRPr lang="en-IN" dirty="0">
              <a:latin typeface="Baskerville Old Face" panose="02020602080505020303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D8D8F0-BD7F-6F13-56A9-CDC310A0B5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" t="2747"/>
          <a:stretch/>
        </p:blipFill>
        <p:spPr>
          <a:xfrm>
            <a:off x="8396966" y="365429"/>
            <a:ext cx="9510034" cy="61199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B4EFB7-23C4-34B3-2B4D-7D1473D090BF}"/>
              </a:ext>
            </a:extLst>
          </p:cNvPr>
          <p:cNvSpPr txBox="1"/>
          <p:nvPr/>
        </p:nvSpPr>
        <p:spPr>
          <a:xfrm>
            <a:off x="603297" y="3809197"/>
            <a:ext cx="70249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Baskerville Old Face" panose="02020602080505020303" pitchFamily="18" charset="0"/>
              </a:rPr>
              <a:t>SELECT*FROM </a:t>
            </a:r>
            <a:r>
              <a:rPr lang="en-IN" sz="2800" dirty="0" err="1">
                <a:latin typeface="Baskerville Old Face" panose="02020602080505020303" pitchFamily="18" charset="0"/>
              </a:rPr>
              <a:t>itemtable</a:t>
            </a:r>
            <a:r>
              <a:rPr lang="en-IN" sz="2800" dirty="0">
                <a:latin typeface="Baskerville Old Face" panose="02020602080505020303" pitchFamily="18" charset="0"/>
              </a:rPr>
              <a:t>;</a:t>
            </a:r>
          </a:p>
          <a:p>
            <a:r>
              <a:rPr lang="en-IN" sz="2800" dirty="0">
                <a:latin typeface="Baskerville Old Face" panose="02020602080505020303" pitchFamily="18" charset="0"/>
              </a:rPr>
              <a:t>This query displays all the fields of the table</a:t>
            </a:r>
          </a:p>
        </p:txBody>
      </p:sp>
    </p:spTree>
    <p:extLst>
      <p:ext uri="{BB962C8B-B14F-4D97-AF65-F5344CB8AC3E}">
        <p14:creationId xmlns:p14="http://schemas.microsoft.com/office/powerpoint/2010/main" val="39965731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>
            <a:extLst>
              <a:ext uri="{FF2B5EF4-FFF2-40B4-BE49-F238E27FC236}">
                <a16:creationId xmlns:a16="http://schemas.microsoft.com/office/drawing/2014/main" id="{A1F0A525-F953-3D43-08BA-9EBFF14DAA6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827F18-7197-09CA-A100-FD00FC05C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4900"/>
            <a:ext cx="18288000" cy="87619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732351-48D7-AF8E-DCAB-A90445CEB5E9}"/>
              </a:ext>
            </a:extLst>
          </p:cNvPr>
          <p:cNvSpPr txBox="1"/>
          <p:nvPr/>
        </p:nvSpPr>
        <p:spPr>
          <a:xfrm>
            <a:off x="6062999" y="353080"/>
            <a:ext cx="6662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b="1" u="sng" dirty="0">
                <a:latin typeface="Baskerville Old Face" panose="02020602080505020303" pitchFamily="18" charset="0"/>
              </a:rPr>
              <a:t>Login as Admin and click on Record History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345F86-8F67-8C8F-C2B6-5668AED69746}"/>
              </a:ext>
            </a:extLst>
          </p:cNvPr>
          <p:cNvSpPr txBox="1"/>
          <p:nvPr/>
        </p:nvSpPr>
        <p:spPr>
          <a:xfrm>
            <a:off x="16878300" y="9858052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</a:t>
            </a:r>
            <a:r>
              <a:rPr lang="en-IN" dirty="0">
                <a:solidFill>
                  <a:srgbClr val="000000"/>
                </a:solidFill>
                <a:latin typeface="Berlin Sans FB" panose="020E0602020502020306" pitchFamily="34" charset="0"/>
              </a:rPr>
              <a:t>Aditi </a:t>
            </a:r>
            <a:r>
              <a:rPr lang="en-IN" dirty="0" err="1">
                <a:solidFill>
                  <a:srgbClr val="000000"/>
                </a:solidFill>
                <a:latin typeface="Berlin Sans FB" panose="020E0602020502020306" pitchFamily="34" charset="0"/>
              </a:rPr>
              <a:t>Jopat</a:t>
            </a:r>
            <a:endParaRPr lang="en-IN" dirty="0">
              <a:latin typeface="Baskerville Old Face" panose="02020602080505020303" pitchFamily="18" charset="0"/>
            </a:endParaRP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D0450D25-F61D-2A53-8A84-F9FF9A675657}"/>
              </a:ext>
            </a:extLst>
          </p:cNvPr>
          <p:cNvSpPr/>
          <p:nvPr/>
        </p:nvSpPr>
        <p:spPr>
          <a:xfrm>
            <a:off x="1905000" y="5067300"/>
            <a:ext cx="609600" cy="4572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2342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2">
            <a:extLst>
              <a:ext uri="{FF2B5EF4-FFF2-40B4-BE49-F238E27FC236}">
                <a16:creationId xmlns:a16="http://schemas.microsoft.com/office/drawing/2014/main" id="{877C7430-F481-BE97-0621-A8DA49D1D9A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9C416D-3AC9-E8A6-04CF-D6CA2215F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55006"/>
            <a:ext cx="13944600" cy="6688694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A4A924B9-5F31-8A9C-F377-57D86A896526}"/>
              </a:ext>
            </a:extLst>
          </p:cNvPr>
          <p:cNvSpPr/>
          <p:nvPr/>
        </p:nvSpPr>
        <p:spPr>
          <a:xfrm>
            <a:off x="3124200" y="3695700"/>
            <a:ext cx="381000" cy="6858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AED05F-123C-4249-4689-F60C88B32A7A}"/>
              </a:ext>
            </a:extLst>
          </p:cNvPr>
          <p:cNvSpPr txBox="1"/>
          <p:nvPr/>
        </p:nvSpPr>
        <p:spPr>
          <a:xfrm>
            <a:off x="8783894" y="7176521"/>
            <a:ext cx="8763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latin typeface="Baskerville Old Face" panose="02020602080505020303" pitchFamily="18" charset="0"/>
              </a:rPr>
              <a:t>&lt;button class="dropdown-</a:t>
            </a:r>
            <a:r>
              <a:rPr lang="en-IN" sz="2400" dirty="0" err="1">
                <a:latin typeface="Baskerville Old Face" panose="02020602080505020303" pitchFamily="18" charset="0"/>
              </a:rPr>
              <a:t>btn</a:t>
            </a:r>
            <a:r>
              <a:rPr lang="en-IN" sz="2400" dirty="0">
                <a:latin typeface="Baskerville Old Face" panose="02020602080505020303" pitchFamily="18" charset="0"/>
              </a:rPr>
              <a:t>"&gt;Records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	&lt;</a:t>
            </a:r>
            <a:r>
              <a:rPr lang="en-IN" sz="2400" dirty="0" err="1">
                <a:latin typeface="Baskerville Old Face" panose="02020602080505020303" pitchFamily="18" charset="0"/>
              </a:rPr>
              <a:t>i</a:t>
            </a:r>
            <a:r>
              <a:rPr lang="en-IN" sz="2400" dirty="0">
                <a:latin typeface="Baskerville Old Face" panose="02020602080505020303" pitchFamily="18" charset="0"/>
              </a:rPr>
              <a:t> class="fa fa-caret-down"&gt;&lt;/</a:t>
            </a:r>
            <a:r>
              <a:rPr lang="en-IN" sz="2400" dirty="0" err="1">
                <a:latin typeface="Baskerville Old Face" panose="02020602080505020303" pitchFamily="18" charset="0"/>
              </a:rPr>
              <a:t>i</a:t>
            </a:r>
            <a:r>
              <a:rPr lang="en-IN" sz="2400" dirty="0">
                <a:latin typeface="Baskerville Old Face" panose="02020602080505020303" pitchFamily="18" charset="0"/>
              </a:rPr>
              <a:t>&gt;   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    &lt;/button&gt;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    &lt;div class="dropdown-content"&gt;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        &lt;a </a:t>
            </a:r>
            <a:r>
              <a:rPr lang="en-IN" sz="2400" dirty="0" err="1">
                <a:latin typeface="Baskerville Old Face" panose="02020602080505020303" pitchFamily="18" charset="0"/>
              </a:rPr>
              <a:t>href</a:t>
            </a:r>
            <a:r>
              <a:rPr lang="en-IN" sz="2400" dirty="0">
                <a:latin typeface="Baskerville Old Face" panose="02020602080505020303" pitchFamily="18" charset="0"/>
              </a:rPr>
              <a:t>="</a:t>
            </a:r>
            <a:r>
              <a:rPr lang="en-IN" sz="2400" dirty="0" err="1">
                <a:latin typeface="Baskerville Old Face" panose="02020602080505020303" pitchFamily="18" charset="0"/>
              </a:rPr>
              <a:t>login_history.py?action</a:t>
            </a:r>
            <a:r>
              <a:rPr lang="en-IN" sz="2400" dirty="0">
                <a:latin typeface="Baskerville Old Face" panose="02020602080505020303" pitchFamily="18" charset="0"/>
              </a:rPr>
              <a:t>=Display"&gt;Login History&lt;/a&gt;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        &lt;a </a:t>
            </a:r>
            <a:r>
              <a:rPr lang="en-IN" sz="2400" dirty="0" err="1">
                <a:latin typeface="Baskerville Old Face" panose="02020602080505020303" pitchFamily="18" charset="0"/>
              </a:rPr>
              <a:t>href</a:t>
            </a:r>
            <a:r>
              <a:rPr lang="en-IN" sz="2400" dirty="0">
                <a:latin typeface="Baskerville Old Face" panose="02020602080505020303" pitchFamily="18" charset="0"/>
              </a:rPr>
              <a:t>="</a:t>
            </a:r>
            <a:r>
              <a:rPr lang="en-IN" sz="2400" dirty="0" err="1">
                <a:latin typeface="Baskerville Old Face" panose="02020602080505020303" pitchFamily="18" charset="0"/>
              </a:rPr>
              <a:t>item_history.py?action</a:t>
            </a:r>
            <a:r>
              <a:rPr lang="en-IN" sz="2400" dirty="0">
                <a:latin typeface="Baskerville Old Face" panose="02020602080505020303" pitchFamily="18" charset="0"/>
              </a:rPr>
              <a:t>=Display"&gt;Item History&lt;/a&gt;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    &lt;/div&gt;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1ECB2C-B1C6-F828-8944-832DCEDB0ED1}"/>
              </a:ext>
            </a:extLst>
          </p:cNvPr>
          <p:cNvSpPr txBox="1"/>
          <p:nvPr/>
        </p:nvSpPr>
        <p:spPr>
          <a:xfrm>
            <a:off x="1371600" y="7684352"/>
            <a:ext cx="571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Baskerville Old Face" panose="02020602080505020303" pitchFamily="18" charset="0"/>
              </a:rPr>
              <a:t>Under Record history we have Login History </a:t>
            </a:r>
          </a:p>
          <a:p>
            <a:r>
              <a:rPr lang="en-IN" sz="2400" dirty="0">
                <a:latin typeface="Baskerville Old Face" panose="02020602080505020303" pitchFamily="18" charset="0"/>
              </a:rPr>
              <a:t>and Item History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5E7EBE-254A-71EC-0857-FC3E6EFD26DB}"/>
              </a:ext>
            </a:extLst>
          </p:cNvPr>
          <p:cNvSpPr txBox="1"/>
          <p:nvPr/>
        </p:nvSpPr>
        <p:spPr>
          <a:xfrm>
            <a:off x="16878300" y="9858052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</a:t>
            </a:r>
            <a:r>
              <a:rPr lang="en-IN" dirty="0">
                <a:solidFill>
                  <a:srgbClr val="000000"/>
                </a:solidFill>
                <a:latin typeface="Berlin Sans FB" panose="020E0602020502020306" pitchFamily="34" charset="0"/>
              </a:rPr>
              <a:t>Aditi </a:t>
            </a:r>
            <a:r>
              <a:rPr lang="en-IN" dirty="0" err="1">
                <a:solidFill>
                  <a:srgbClr val="000000"/>
                </a:solidFill>
                <a:latin typeface="Berlin Sans FB" panose="020E0602020502020306" pitchFamily="34" charset="0"/>
              </a:rPr>
              <a:t>Jopat</a:t>
            </a:r>
            <a:endParaRPr lang="en-IN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6599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B3EC6C27-AA94-1A7D-0485-873883366AA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CF3AAD-810C-1FFC-8556-61FF62D6CB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b="5555"/>
          <a:stretch/>
        </p:blipFill>
        <p:spPr>
          <a:xfrm>
            <a:off x="1676400" y="818782"/>
            <a:ext cx="15200669" cy="72203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A4AB32-3C60-F35D-88CD-D548F633B15F}"/>
              </a:ext>
            </a:extLst>
          </p:cNvPr>
          <p:cNvSpPr txBox="1"/>
          <p:nvPr/>
        </p:nvSpPr>
        <p:spPr>
          <a:xfrm>
            <a:off x="4800600" y="8330505"/>
            <a:ext cx="860814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Baskerville Old Face" panose="02020602080505020303" pitchFamily="18" charset="0"/>
              </a:rPr>
              <a:t>if "action" in form and form["action"].value == "Display":</a:t>
            </a:r>
          </a:p>
          <a:p>
            <a:r>
              <a:rPr lang="en-IN" sz="2800" dirty="0">
                <a:latin typeface="Baskerville Old Face" panose="02020602080505020303" pitchFamily="18" charset="0"/>
              </a:rPr>
              <a:t>    </a:t>
            </a:r>
            <a:r>
              <a:rPr lang="en-IN" sz="2800" dirty="0" err="1">
                <a:latin typeface="Baskerville Old Face" panose="02020602080505020303" pitchFamily="18" charset="0"/>
              </a:rPr>
              <a:t>cursor.execute</a:t>
            </a:r>
            <a:r>
              <a:rPr lang="en-IN" sz="2800" dirty="0">
                <a:latin typeface="Baskerville Old Face" panose="02020602080505020303" pitchFamily="18" charset="0"/>
              </a:rPr>
              <a:t>("SELECT * FROM </a:t>
            </a:r>
            <a:r>
              <a:rPr lang="en-IN" sz="2800" dirty="0" err="1">
                <a:latin typeface="Baskerville Old Face" panose="02020602080505020303" pitchFamily="18" charset="0"/>
              </a:rPr>
              <a:t>loginout</a:t>
            </a:r>
            <a:r>
              <a:rPr lang="en-IN" sz="2800" dirty="0">
                <a:latin typeface="Baskerville Old Face" panose="02020602080505020303" pitchFamily="18" charset="0"/>
              </a:rPr>
              <a:t>")</a:t>
            </a:r>
          </a:p>
          <a:p>
            <a:r>
              <a:rPr lang="en-IN" sz="2800" dirty="0">
                <a:latin typeface="Baskerville Old Face" panose="02020602080505020303" pitchFamily="18" charset="0"/>
              </a:rPr>
              <a:t>    employees = </a:t>
            </a:r>
            <a:r>
              <a:rPr lang="en-IN" sz="2800" dirty="0" err="1">
                <a:latin typeface="Baskerville Old Face" panose="02020602080505020303" pitchFamily="18" charset="0"/>
              </a:rPr>
              <a:t>cursor.fetchall</a:t>
            </a:r>
            <a:r>
              <a:rPr lang="en-IN" sz="2800" dirty="0">
                <a:latin typeface="Baskerville Old Face" panose="02020602080505020303" pitchFamily="18" charset="0"/>
              </a:rPr>
              <a:t>()</a:t>
            </a: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A1FF6043-F417-CFBC-7C71-FC20B2C68A70}"/>
              </a:ext>
            </a:extLst>
          </p:cNvPr>
          <p:cNvSpPr/>
          <p:nvPr/>
        </p:nvSpPr>
        <p:spPr>
          <a:xfrm>
            <a:off x="1752600" y="973800"/>
            <a:ext cx="1201800" cy="1121700"/>
          </a:xfrm>
          <a:prstGeom prst="flowChartConnector">
            <a:avLst/>
          </a:prstGeom>
          <a:blipFill>
            <a:blip r:embed="rId4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470CF6-8244-6844-165F-FC3FDFF0233E}"/>
              </a:ext>
            </a:extLst>
          </p:cNvPr>
          <p:cNvSpPr txBox="1"/>
          <p:nvPr/>
        </p:nvSpPr>
        <p:spPr>
          <a:xfrm>
            <a:off x="7467600" y="133110"/>
            <a:ext cx="2971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 Login History</a:t>
            </a:r>
            <a:endParaRPr lang="en-IN" sz="3200" b="1" u="sng" dirty="0">
              <a:latin typeface="Baskerville Old Face" panose="020206020805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C02F9A-BB81-85FB-45C7-4A29FDA740A0}"/>
              </a:ext>
            </a:extLst>
          </p:cNvPr>
          <p:cNvSpPr txBox="1"/>
          <p:nvPr/>
        </p:nvSpPr>
        <p:spPr>
          <a:xfrm>
            <a:off x="16878300" y="9858052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</a:t>
            </a:r>
            <a:r>
              <a:rPr lang="en-IN" dirty="0">
                <a:solidFill>
                  <a:srgbClr val="000000"/>
                </a:solidFill>
                <a:latin typeface="Berlin Sans FB" panose="020E0602020502020306" pitchFamily="34" charset="0"/>
              </a:rPr>
              <a:t>Aditi </a:t>
            </a:r>
            <a:r>
              <a:rPr lang="en-IN" dirty="0" err="1">
                <a:solidFill>
                  <a:srgbClr val="000000"/>
                </a:solidFill>
                <a:latin typeface="Berlin Sans FB" panose="020E0602020502020306" pitchFamily="34" charset="0"/>
              </a:rPr>
              <a:t>Jopat</a:t>
            </a:r>
            <a:endParaRPr lang="en-IN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4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788090F9-7130-DCD4-7DE2-A876709DD65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64" b="-336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885470" y="7591983"/>
            <a:ext cx="9373830" cy="370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48"/>
              </a:lnSpc>
              <a:spcBef>
                <a:spcPct val="0"/>
              </a:spcBef>
            </a:pPr>
            <a:r>
              <a:rPr lang="en-US" sz="3600" b="1" spc="-217" dirty="0">
                <a:solidFill>
                  <a:srgbClr val="000000"/>
                </a:solidFill>
                <a:latin typeface="Calisto MT" panose="02040603050505030304" pitchFamily="18" charset="0"/>
              </a:rPr>
              <a:t>Project Guide: Lt Col Umesh </a:t>
            </a:r>
            <a:r>
              <a:rPr lang="en-US" sz="3600" b="1" spc="-217" dirty="0" err="1">
                <a:solidFill>
                  <a:srgbClr val="000000"/>
                </a:solidFill>
                <a:latin typeface="Calisto MT" panose="02040603050505030304" pitchFamily="18" charset="0"/>
              </a:rPr>
              <a:t>Gogte</a:t>
            </a:r>
            <a:r>
              <a:rPr lang="en-US" sz="3600" b="1" spc="-217" dirty="0">
                <a:solidFill>
                  <a:srgbClr val="000000"/>
                </a:solidFill>
                <a:latin typeface="Calisto MT" panose="02040603050505030304" pitchFamily="18" charset="0"/>
              </a:rPr>
              <a:t> (Retired)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810000" y="1163824"/>
            <a:ext cx="15849600" cy="436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6000" b="1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otlight MT Light" panose="0204060206030A020304" pitchFamily="18" charset="0"/>
              </a:rPr>
              <a:t> Keshav Memorial College of Engineering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543799" y="4674004"/>
            <a:ext cx="9825629" cy="23744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8490"/>
              </a:lnSpc>
              <a:spcBef>
                <a:spcPct val="0"/>
              </a:spcBef>
            </a:pPr>
            <a:r>
              <a:rPr lang="en-US" sz="13100" u="none" dirty="0">
                <a:solidFill>
                  <a:srgbClr val="000000"/>
                </a:solidFill>
                <a:latin typeface="Calisto MT" panose="02040603050505030304" pitchFamily="18" charset="0"/>
              </a:rPr>
              <a:t>Inventory</a:t>
            </a:r>
            <a:endParaRPr lang="en-US" sz="13100" dirty="0">
              <a:solidFill>
                <a:srgbClr val="000000"/>
              </a:solidFill>
              <a:latin typeface="Calisto MT" panose="02040603050505030304" pitchFamily="18" charset="0"/>
            </a:endParaRPr>
          </a:p>
          <a:p>
            <a:pPr marL="0" lvl="0" indent="0" algn="r">
              <a:lnSpc>
                <a:spcPts val="8490"/>
              </a:lnSpc>
              <a:spcBef>
                <a:spcPct val="0"/>
              </a:spcBef>
            </a:pPr>
            <a:r>
              <a:rPr lang="en-US" sz="13100" u="none" dirty="0">
                <a:solidFill>
                  <a:srgbClr val="000000"/>
                </a:solidFill>
                <a:latin typeface="Calisto MT" panose="02040603050505030304" pitchFamily="18" charset="0"/>
              </a:rPr>
              <a:t>Management</a:t>
            </a:r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EEC200D1-F07E-EA71-BBDD-A53EB21AE0D3}"/>
              </a:ext>
            </a:extLst>
          </p:cNvPr>
          <p:cNvSpPr/>
          <p:nvPr/>
        </p:nvSpPr>
        <p:spPr>
          <a:xfrm>
            <a:off x="147000" y="4659900"/>
            <a:ext cx="2520000" cy="2160000"/>
          </a:xfrm>
          <a:prstGeom prst="hexagon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EFA95323-1158-880C-A72D-AB729469C75B}"/>
              </a:ext>
            </a:extLst>
          </p:cNvPr>
          <p:cNvSpPr/>
          <p:nvPr/>
        </p:nvSpPr>
        <p:spPr>
          <a:xfrm>
            <a:off x="2204400" y="5726700"/>
            <a:ext cx="2520000" cy="2160000"/>
          </a:xfrm>
          <a:prstGeom prst="hexagon">
            <a:avLst/>
          </a:prstGeom>
          <a:blipFill>
            <a:blip r:embed="rId5"/>
            <a:stretch>
              <a:fillRect l="6396" t="4978" r="4414" b="928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7A411B9C-0494-A067-E970-ED59924A5985}"/>
              </a:ext>
            </a:extLst>
          </p:cNvPr>
          <p:cNvSpPr/>
          <p:nvPr/>
        </p:nvSpPr>
        <p:spPr>
          <a:xfrm>
            <a:off x="2209800" y="7962900"/>
            <a:ext cx="2520000" cy="2160000"/>
          </a:xfrm>
          <a:prstGeom prst="hexagon">
            <a:avLst/>
          </a:prstGeom>
          <a:blipFill>
            <a:blip r:embed="rId6"/>
            <a:stretch>
              <a:fillRect l="7170" t="1774" r="3790" b="-3386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5271D9E7-BAD0-B20B-21CA-96309F5D6722}"/>
              </a:ext>
            </a:extLst>
          </p:cNvPr>
          <p:cNvSpPr/>
          <p:nvPr/>
        </p:nvSpPr>
        <p:spPr>
          <a:xfrm>
            <a:off x="152400" y="6869700"/>
            <a:ext cx="2520000" cy="2160000"/>
          </a:xfrm>
          <a:prstGeom prst="hexagon">
            <a:avLst/>
          </a:prstGeom>
          <a:blipFill>
            <a:blip r:embed="rId7"/>
            <a:stretch>
              <a:fillRect l="16216" t="4521" r="16216" b="4521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D2B5AFD2-01AB-0588-C2C9-177E7C33A87E}"/>
              </a:ext>
            </a:extLst>
          </p:cNvPr>
          <p:cNvSpPr/>
          <p:nvPr/>
        </p:nvSpPr>
        <p:spPr>
          <a:xfrm>
            <a:off x="685800" y="516600"/>
            <a:ext cx="1811400" cy="1731300"/>
          </a:xfrm>
          <a:prstGeom prst="flowChartConnector">
            <a:avLst/>
          </a:prstGeom>
          <a:blipFill>
            <a:blip r:embed="rId8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489B7718-7813-CAC2-B55C-35D4B8C230AB}"/>
              </a:ext>
            </a:extLst>
          </p:cNvPr>
          <p:cNvSpPr/>
          <p:nvPr/>
        </p:nvSpPr>
        <p:spPr>
          <a:xfrm>
            <a:off x="2204400" y="3467100"/>
            <a:ext cx="2520000" cy="2160000"/>
          </a:xfrm>
          <a:prstGeom prst="hexagon">
            <a:avLst/>
          </a:prstGeom>
          <a:blipFill dpi="0" rotWithShape="1">
            <a:blip r:embed="rId9"/>
            <a:srcRect/>
            <a:stretch>
              <a:fillRect l="10000" t="1000" r="1000" b="-1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3585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799313" y="0"/>
            <a:ext cx="3488687" cy="1198840"/>
          </a:xfrm>
          <a:custGeom>
            <a:avLst/>
            <a:gdLst/>
            <a:ahLst/>
            <a:cxnLst/>
            <a:rect l="l" t="t" r="r" b="b"/>
            <a:pathLst>
              <a:path w="3488687" h="1198840">
                <a:moveTo>
                  <a:pt x="0" y="0"/>
                </a:moveTo>
                <a:lnTo>
                  <a:pt x="3488687" y="0"/>
                </a:lnTo>
                <a:lnTo>
                  <a:pt x="3488687" y="1198840"/>
                </a:lnTo>
                <a:lnTo>
                  <a:pt x="0" y="11988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203338" y="1483075"/>
            <a:ext cx="6531462" cy="77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808"/>
              </a:lnSpc>
              <a:spcBef>
                <a:spcPct val="0"/>
              </a:spcBef>
            </a:pPr>
            <a:r>
              <a:rPr lang="en-US" sz="6600" dirty="0">
                <a:solidFill>
                  <a:srgbClr val="800000"/>
                </a:solidFill>
                <a:latin typeface="Footlight MT Light" panose="0204060206030A020304" pitchFamily="18" charset="0"/>
              </a:rPr>
              <a:t>Team Members:</a:t>
            </a:r>
          </a:p>
        </p:txBody>
      </p:sp>
      <p:sp>
        <p:nvSpPr>
          <p:cNvPr id="8" name="Freeform 13">
            <a:extLst>
              <a:ext uri="{FF2B5EF4-FFF2-40B4-BE49-F238E27FC236}">
                <a16:creationId xmlns:a16="http://schemas.microsoft.com/office/drawing/2014/main" id="{02574452-C7E5-97A4-743D-1B58FADD9C6B}"/>
              </a:ext>
            </a:extLst>
          </p:cNvPr>
          <p:cNvSpPr/>
          <p:nvPr/>
        </p:nvSpPr>
        <p:spPr>
          <a:xfrm>
            <a:off x="-952500" y="7734300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800000"/>
          </a:solidFill>
          <a:ln cap="sq">
            <a:noFill/>
            <a:prstDash val="solid"/>
            <a:miter/>
          </a:ln>
        </p:spPr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A62FDA83-B458-AE30-8860-60439EE7A19D}"/>
              </a:ext>
            </a:extLst>
          </p:cNvPr>
          <p:cNvSpPr/>
          <p:nvPr/>
        </p:nvSpPr>
        <p:spPr>
          <a:xfrm>
            <a:off x="13487400" y="-3073003"/>
            <a:ext cx="5657850" cy="565785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800000"/>
          </a:solidFill>
          <a:ln cap="sq">
            <a:noFill/>
            <a:prstDash val="solid"/>
            <a:miter/>
          </a:ln>
        </p:spPr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A5059-7993-6714-DD7D-FBA47AB9B101}"/>
              </a:ext>
            </a:extLst>
          </p:cNvPr>
          <p:cNvSpPr txBox="1"/>
          <p:nvPr/>
        </p:nvSpPr>
        <p:spPr>
          <a:xfrm>
            <a:off x="3505200" y="2632971"/>
            <a:ext cx="104394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Baskerville Old Face" panose="02020602080505020303" pitchFamily="18" charset="0"/>
              </a:rPr>
              <a:t>1.	Abhinav Varma			23P81A0579	</a:t>
            </a:r>
          </a:p>
          <a:p>
            <a:r>
              <a:rPr lang="en-IN" sz="3600" dirty="0">
                <a:latin typeface="Baskerville Old Face" panose="02020602080505020303" pitchFamily="18" charset="0"/>
              </a:rPr>
              <a:t>2.	Aditi </a:t>
            </a:r>
            <a:r>
              <a:rPr lang="en-IN" sz="3600" dirty="0" err="1">
                <a:latin typeface="Baskerville Old Face" panose="02020602080505020303" pitchFamily="18" charset="0"/>
              </a:rPr>
              <a:t>Jopat</a:t>
            </a:r>
            <a:r>
              <a:rPr lang="en-IN" sz="3600" dirty="0">
                <a:latin typeface="Baskerville Old Face" panose="02020602080505020303" pitchFamily="18" charset="0"/>
              </a:rPr>
              <a:t>				23P81A6903	</a:t>
            </a:r>
          </a:p>
          <a:p>
            <a:r>
              <a:rPr lang="en-IN" sz="3600" dirty="0">
                <a:latin typeface="Baskerville Old Face" panose="02020602080505020303" pitchFamily="18" charset="0"/>
              </a:rPr>
              <a:t>3.	B. Sri Charan				23P81A0574	</a:t>
            </a:r>
          </a:p>
          <a:p>
            <a:r>
              <a:rPr lang="en-IN" sz="3600" dirty="0">
                <a:latin typeface="Baskerville Old Face" panose="02020602080505020303" pitchFamily="18" charset="0"/>
              </a:rPr>
              <a:t>4.	D. Venkat           			23P81A6921	</a:t>
            </a:r>
          </a:p>
          <a:p>
            <a:r>
              <a:rPr lang="en-IN" sz="3600" dirty="0">
                <a:latin typeface="Baskerville Old Face" panose="02020602080505020303" pitchFamily="18" charset="0"/>
              </a:rPr>
              <a:t>5.	K. </a:t>
            </a:r>
            <a:r>
              <a:rPr lang="en-IN" sz="3600" dirty="0" err="1">
                <a:latin typeface="Baskerville Old Face" panose="02020602080505020303" pitchFamily="18" charset="0"/>
              </a:rPr>
              <a:t>Krithika</a:t>
            </a:r>
            <a:r>
              <a:rPr lang="en-IN" sz="3600" dirty="0">
                <a:latin typeface="Baskerville Old Face" panose="02020602080505020303" pitchFamily="18" charset="0"/>
              </a:rPr>
              <a:t>				23P81A6925	</a:t>
            </a:r>
          </a:p>
          <a:p>
            <a:r>
              <a:rPr lang="en-IN" sz="3600" dirty="0">
                <a:latin typeface="Baskerville Old Face" panose="02020602080505020303" pitchFamily="18" charset="0"/>
              </a:rPr>
              <a:t>6.	M. </a:t>
            </a:r>
            <a:r>
              <a:rPr lang="en-IN" sz="3600" dirty="0" err="1">
                <a:latin typeface="Baskerville Old Face" panose="02020602080505020303" pitchFamily="18" charset="0"/>
              </a:rPr>
              <a:t>Sharanya</a:t>
            </a:r>
            <a:r>
              <a:rPr lang="en-IN" sz="3600" dirty="0">
                <a:latin typeface="Baskerville Old Face" panose="02020602080505020303" pitchFamily="18" charset="0"/>
              </a:rPr>
              <a:t>				23P81A6935	</a:t>
            </a:r>
          </a:p>
          <a:p>
            <a:r>
              <a:rPr lang="en-IN" sz="3600" dirty="0">
                <a:latin typeface="Baskerville Old Face" panose="02020602080505020303" pitchFamily="18" charset="0"/>
              </a:rPr>
              <a:t>7.	Md Hafeez Khan			23P81A05B4</a:t>
            </a:r>
          </a:p>
          <a:p>
            <a:r>
              <a:rPr lang="en-IN" sz="3600" dirty="0">
                <a:latin typeface="Baskerville Old Face" panose="02020602080505020303" pitchFamily="18" charset="0"/>
              </a:rPr>
              <a:t>8.	N. Sai Charan				23P81A6738</a:t>
            </a:r>
          </a:p>
          <a:p>
            <a:r>
              <a:rPr lang="en-IN" sz="3600" dirty="0">
                <a:latin typeface="Baskerville Old Face" panose="02020602080505020303" pitchFamily="18" charset="0"/>
              </a:rPr>
              <a:t>9.	A. </a:t>
            </a:r>
            <a:r>
              <a:rPr lang="en-IN" sz="3600" dirty="0" err="1">
                <a:latin typeface="Baskerville Old Face" panose="02020602080505020303" pitchFamily="18" charset="0"/>
              </a:rPr>
              <a:t>Rushika</a:t>
            </a:r>
            <a:r>
              <a:rPr lang="en-IN" sz="3600" dirty="0">
                <a:latin typeface="Baskerville Old Face" panose="02020602080505020303" pitchFamily="18" charset="0"/>
              </a:rPr>
              <a:t>				23P81A6905		</a:t>
            </a:r>
          </a:p>
          <a:p>
            <a:r>
              <a:rPr lang="en-IN" sz="3600" dirty="0">
                <a:latin typeface="Baskerville Old Face" panose="02020602080505020303" pitchFamily="18" charset="0"/>
              </a:rPr>
              <a:t>10.	S. </a:t>
            </a:r>
            <a:r>
              <a:rPr lang="en-IN" sz="3600" dirty="0" err="1">
                <a:latin typeface="Baskerville Old Face" panose="02020602080505020303" pitchFamily="18" charset="0"/>
              </a:rPr>
              <a:t>Akshitha</a:t>
            </a:r>
            <a:r>
              <a:rPr lang="en-IN" sz="3600" dirty="0">
                <a:latin typeface="Baskerville Old Face" panose="02020602080505020303" pitchFamily="18" charset="0"/>
              </a:rPr>
              <a:t>				23P81A6747		</a:t>
            </a:r>
          </a:p>
          <a:p>
            <a:r>
              <a:rPr lang="en-IN" sz="3600" dirty="0">
                <a:latin typeface="Baskerville Old Face" panose="02020602080505020303" pitchFamily="18" charset="0"/>
              </a:rPr>
              <a:t>11.	T. Samiksha				23P81A6753		</a:t>
            </a:r>
          </a:p>
          <a:p>
            <a:r>
              <a:rPr lang="en-IN" sz="3600" dirty="0">
                <a:latin typeface="Baskerville Old Face" panose="02020602080505020303" pitchFamily="18" charset="0"/>
              </a:rPr>
              <a:t>12.	T. </a:t>
            </a:r>
            <a:r>
              <a:rPr lang="en-IN" sz="3600" dirty="0" err="1">
                <a:latin typeface="Baskerville Old Face" panose="02020602080505020303" pitchFamily="18" charset="0"/>
              </a:rPr>
              <a:t>A.Deekshit</a:t>
            </a:r>
            <a:r>
              <a:rPr lang="en-IN" sz="3600" dirty="0">
                <a:latin typeface="Baskerville Old Face" panose="02020602080505020303" pitchFamily="18" charset="0"/>
              </a:rPr>
              <a:t>				23P81A6953	</a:t>
            </a: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70DC3143-383B-C425-6F28-DEE708EBADD7}"/>
              </a:ext>
            </a:extLst>
          </p:cNvPr>
          <p:cNvSpPr/>
          <p:nvPr/>
        </p:nvSpPr>
        <p:spPr>
          <a:xfrm>
            <a:off x="685800" y="516600"/>
            <a:ext cx="1811400" cy="1731300"/>
          </a:xfrm>
          <a:prstGeom prst="flowChartConnector">
            <a:avLst/>
          </a:prstGeom>
          <a:blipFill>
            <a:blip r:embed="rId5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2">
            <a:extLst>
              <a:ext uri="{FF2B5EF4-FFF2-40B4-BE49-F238E27FC236}">
                <a16:creationId xmlns:a16="http://schemas.microsoft.com/office/drawing/2014/main" id="{A468F763-E327-037B-EC7F-12DD08C626F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>
              <a:solidFill>
                <a:srgbClr val="800000"/>
              </a:solidFill>
            </a:endParaRP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42FD8B1-28A4-F172-95D8-EB83480B8496}"/>
              </a:ext>
            </a:extLst>
          </p:cNvPr>
          <p:cNvSpPr txBox="1">
            <a:spLocks/>
          </p:cNvSpPr>
          <p:nvPr/>
        </p:nvSpPr>
        <p:spPr>
          <a:xfrm>
            <a:off x="220480" y="3190568"/>
            <a:ext cx="5181601" cy="484853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Baskerville Old Face" panose="02020602080505020303" pitchFamily="18" charset="0"/>
              </a:rPr>
              <a:t>Home Page is represented as index.html.</a:t>
            </a:r>
          </a:p>
          <a:p>
            <a:pPr marL="0" indent="0">
              <a:buNone/>
            </a:pPr>
            <a:r>
              <a:rPr lang="en-US" dirty="0">
                <a:latin typeface="Baskerville Old Face" panose="02020602080505020303" pitchFamily="18" charset="0"/>
              </a:rPr>
              <a:t>Index.html is the first page to be seen when we open our website</a:t>
            </a:r>
          </a:p>
          <a:p>
            <a:pPr marL="0" indent="0">
              <a:buNone/>
            </a:pPr>
            <a:r>
              <a:rPr lang="en-US" dirty="0">
                <a:latin typeface="Baskerville Old Face" panose="02020602080505020303" pitchFamily="18" charset="0"/>
              </a:rPr>
              <a:t>The </a:t>
            </a:r>
            <a:r>
              <a:rPr lang="en-US" b="1" dirty="0">
                <a:latin typeface="Baskerville Old Face" panose="02020602080505020303" pitchFamily="18" charset="0"/>
              </a:rPr>
              <a:t>Home page </a:t>
            </a:r>
            <a:r>
              <a:rPr lang="en-US" dirty="0">
                <a:latin typeface="Baskerville Old Face" panose="02020602080505020303" pitchFamily="18" charset="0"/>
              </a:rPr>
              <a:t>contains a header with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college name </a:t>
            </a:r>
            <a:r>
              <a:rPr lang="en-US" dirty="0">
                <a:latin typeface="Baskerville Old Face" panose="02020602080505020303" pitchFamily="18" charset="0"/>
              </a:rPr>
              <a:t>,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logo</a:t>
            </a:r>
            <a:r>
              <a:rPr lang="en-US" dirty="0">
                <a:latin typeface="Baskerville Old Face" panose="02020602080505020303" pitchFamily="18" charset="0"/>
              </a:rPr>
              <a:t> and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buttons</a:t>
            </a:r>
            <a:r>
              <a:rPr lang="en-US" dirty="0">
                <a:latin typeface="Baskerville Old Face" panose="02020602080505020303" pitchFamily="18" charset="0"/>
              </a:rPr>
              <a:t> which are linked to other branches.</a:t>
            </a:r>
          </a:p>
          <a:p>
            <a:pPr marL="0" indent="0">
              <a:buNone/>
            </a:pPr>
            <a:endParaRPr lang="en-US" dirty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dirty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dirty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dirty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9B818A-F677-6666-44E4-2DBB2B395C55}"/>
              </a:ext>
            </a:extLst>
          </p:cNvPr>
          <p:cNvSpPr txBox="1"/>
          <p:nvPr/>
        </p:nvSpPr>
        <p:spPr>
          <a:xfrm>
            <a:off x="215072" y="2247900"/>
            <a:ext cx="3276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u="sng" dirty="0">
                <a:latin typeface="Baskerville Old Face" panose="02020602080505020303" pitchFamily="18" charset="0"/>
              </a:rPr>
              <a:t>HOME PAGE</a:t>
            </a:r>
            <a:r>
              <a:rPr lang="en-US" sz="3200" dirty="0">
                <a:latin typeface="Baskerville Old Face" panose="02020602080505020303" pitchFamily="18" charset="0"/>
              </a:rPr>
              <a:t>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C3EB00-F905-DABE-6BF8-ABC5EDC05810}"/>
              </a:ext>
            </a:extLst>
          </p:cNvPr>
          <p:cNvSpPr txBox="1"/>
          <p:nvPr/>
        </p:nvSpPr>
        <p:spPr>
          <a:xfrm>
            <a:off x="5867400" y="6580644"/>
            <a:ext cx="117348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>
                <a:latin typeface="Baskerville Old Face" panose="02020602080505020303" pitchFamily="18" charset="0"/>
              </a:rPr>
              <a:t>1.KMIT:</a:t>
            </a:r>
          </a:p>
          <a:p>
            <a:pPr marL="0" indent="0">
              <a:buNone/>
            </a:pPr>
            <a:r>
              <a:rPr lang="it-IT" sz="2800" dirty="0">
                <a:latin typeface="Baskerville Old Face" panose="02020602080505020303" pitchFamily="18" charset="0"/>
              </a:rPr>
              <a:t>&lt;button </a:t>
            </a:r>
            <a:r>
              <a:rPr lang="it-IT" sz="2800" b="1" u="sng" dirty="0">
                <a:latin typeface="Baskerville Old Face" panose="02020602080505020303" pitchFamily="18" charset="0"/>
              </a:rPr>
              <a:t>onclick="window.location.href='https://www.kmit.in/'"&gt;</a:t>
            </a:r>
            <a:r>
              <a:rPr lang="it-IT" sz="2800" dirty="0">
                <a:latin typeface="Baskerville Old Face" panose="02020602080505020303" pitchFamily="18" charset="0"/>
              </a:rPr>
              <a:t>KMIT&lt;/button&gt;</a:t>
            </a:r>
          </a:p>
          <a:p>
            <a:pPr marL="0" indent="0">
              <a:buNone/>
            </a:pPr>
            <a:r>
              <a:rPr lang="en-US" sz="2800" dirty="0">
                <a:latin typeface="Baskerville Old Face" panose="02020602080505020303" pitchFamily="18" charset="0"/>
              </a:rPr>
              <a:t>2.NGIT:</a:t>
            </a:r>
          </a:p>
          <a:p>
            <a:pPr marL="0" indent="0">
              <a:buNone/>
            </a:pPr>
            <a:r>
              <a:rPr lang="it-IT" sz="2800" dirty="0">
                <a:latin typeface="Baskerville Old Face" panose="02020602080505020303" pitchFamily="18" charset="0"/>
              </a:rPr>
              <a:t>&lt;button </a:t>
            </a:r>
            <a:r>
              <a:rPr lang="it-IT" sz="2800" b="1" u="sng" dirty="0">
                <a:latin typeface="Baskerville Old Face" panose="02020602080505020303" pitchFamily="18" charset="0"/>
              </a:rPr>
              <a:t>onclick="window.location.href='https://ngit.ac.in/'"&gt;</a:t>
            </a:r>
            <a:r>
              <a:rPr lang="it-IT" sz="2800" dirty="0">
                <a:latin typeface="Baskerville Old Face" panose="02020602080505020303" pitchFamily="18" charset="0"/>
              </a:rPr>
              <a:t>NGIT&lt;/button&gt;</a:t>
            </a:r>
          </a:p>
          <a:p>
            <a:pPr marL="0" indent="0">
              <a:buNone/>
            </a:pPr>
            <a:r>
              <a:rPr lang="en-US" sz="2800" dirty="0">
                <a:latin typeface="Baskerville Old Face" panose="02020602080505020303" pitchFamily="18" charset="0"/>
              </a:rPr>
              <a:t>3.KMEC:</a:t>
            </a:r>
          </a:p>
          <a:p>
            <a:pPr marL="0" indent="0">
              <a:buNone/>
            </a:pPr>
            <a:r>
              <a:rPr lang="it-IT" sz="2800" dirty="0">
                <a:latin typeface="Baskerville Old Face" panose="02020602080505020303" pitchFamily="18" charset="0"/>
              </a:rPr>
              <a:t>&lt;button </a:t>
            </a:r>
            <a:r>
              <a:rPr lang="it-IT" sz="2800" b="1" u="sng" dirty="0">
                <a:latin typeface="Baskerville Old Face" panose="02020602080505020303" pitchFamily="18" charset="0"/>
              </a:rPr>
              <a:t>onclick="window.location.href='https://kmec.in/'"&gt;</a:t>
            </a:r>
            <a:r>
              <a:rPr lang="it-IT" sz="2800" dirty="0">
                <a:latin typeface="Baskerville Old Face" panose="02020602080505020303" pitchFamily="18" charset="0"/>
              </a:rPr>
              <a:t>KMEC&lt;/button&gt;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A702E8-3DD9-E8D7-5B87-EEDD709F8CA6}"/>
              </a:ext>
            </a:extLst>
          </p:cNvPr>
          <p:cNvSpPr txBox="1"/>
          <p:nvPr/>
        </p:nvSpPr>
        <p:spPr>
          <a:xfrm>
            <a:off x="220480" y="8191500"/>
            <a:ext cx="4114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askerville Old Face" panose="02020602080505020303" pitchFamily="18" charset="0"/>
              </a:rPr>
              <a:t>But how are they linked to other websites?</a:t>
            </a:r>
            <a:br>
              <a:rPr lang="en-US" sz="3200" dirty="0">
                <a:latin typeface="Baskerville Old Face" panose="02020602080505020303" pitchFamily="18" charset="0"/>
              </a:rPr>
            </a:br>
            <a:r>
              <a:rPr lang="en-US" sz="3200" dirty="0">
                <a:latin typeface="Baskerville Old Face" panose="02020602080505020303" pitchFamily="18" charset="0"/>
              </a:rPr>
              <a:t>Let’s find out!</a:t>
            </a:r>
          </a:p>
          <a:p>
            <a:endParaRPr lang="en-IN" sz="3200" dirty="0"/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084C89DC-ACAC-E3D5-A4C5-FED41161FBA5}"/>
              </a:ext>
            </a:extLst>
          </p:cNvPr>
          <p:cNvSpPr/>
          <p:nvPr/>
        </p:nvSpPr>
        <p:spPr>
          <a:xfrm>
            <a:off x="762000" y="266700"/>
            <a:ext cx="1811400" cy="1731300"/>
          </a:xfrm>
          <a:prstGeom prst="flowChartConnector">
            <a:avLst/>
          </a:prstGeom>
          <a:blipFill>
            <a:blip r:embed="rId3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E864E6-0591-D12F-81CD-47125E54EAD9}"/>
              </a:ext>
            </a:extLst>
          </p:cNvPr>
          <p:cNvSpPr txBox="1"/>
          <p:nvPr/>
        </p:nvSpPr>
        <p:spPr>
          <a:xfrm>
            <a:off x="15914869" y="987956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---T. Abhay </a:t>
            </a:r>
            <a:r>
              <a:rPr lang="en-IN" dirty="0" err="1">
                <a:latin typeface="Baskerville Old Face" panose="02020602080505020303" pitchFamily="18" charset="0"/>
              </a:rPr>
              <a:t>Deekshith</a:t>
            </a:r>
            <a:endParaRPr lang="en-IN" dirty="0">
              <a:latin typeface="Baskerville Old Face" panose="0202060208050502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1F8BF7-BD4F-04A1-8B7B-540277683F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5250"/>
            <a:ext cx="12192000" cy="5505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">
            <a:extLst>
              <a:ext uri="{FF2B5EF4-FFF2-40B4-BE49-F238E27FC236}">
                <a16:creationId xmlns:a16="http://schemas.microsoft.com/office/drawing/2014/main" id="{3A26EFD2-AAE9-A1F8-7BFE-59B9D961AF2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D638541-A71A-4475-C255-5FC3E5915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314700"/>
            <a:ext cx="12647250" cy="60105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CA97FB8-29EB-8950-A7F8-EC51A96B8E3C}"/>
              </a:ext>
            </a:extLst>
          </p:cNvPr>
          <p:cNvSpPr txBox="1">
            <a:spLocks/>
          </p:cNvSpPr>
          <p:nvPr/>
        </p:nvSpPr>
        <p:spPr>
          <a:xfrm>
            <a:off x="533400" y="3044287"/>
            <a:ext cx="4678532" cy="524138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>
                <a:latin typeface="Baskerville Old Face" panose="02020602080505020303" pitchFamily="18" charset="0"/>
              </a:rPr>
              <a:t>As we click on the login button on the nav bar in Home page then it takes to the login page.</a:t>
            </a:r>
          </a:p>
          <a:p>
            <a:pPr marL="0" indent="0">
              <a:buNone/>
            </a:pPr>
            <a:endParaRPr lang="en-US" sz="3000" dirty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US" sz="3000" dirty="0">
                <a:latin typeface="Baskerville Old Face" panose="02020602080505020303" pitchFamily="18" charset="0"/>
              </a:rPr>
              <a:t>As we can see in login page if we login without filling the required information it shows a block called (please fill out this field)</a:t>
            </a:r>
            <a:r>
              <a:rPr lang="en-IN" sz="3000" dirty="0">
                <a:latin typeface="Baskerville Old Face" panose="02020602080505020303" pitchFamily="18" charset="0"/>
              </a:rPr>
              <a:t>. I</a:t>
            </a:r>
            <a:r>
              <a:rPr lang="en-US" sz="3000" dirty="0">
                <a:latin typeface="Baskerville Old Face" panose="02020602080505020303" pitchFamily="18" charset="0"/>
              </a:rPr>
              <a:t>t is done using a special attribute called required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152212-224B-B466-B980-181B57ED6429}"/>
              </a:ext>
            </a:extLst>
          </p:cNvPr>
          <p:cNvSpPr txBox="1"/>
          <p:nvPr/>
        </p:nvSpPr>
        <p:spPr>
          <a:xfrm>
            <a:off x="7359192" y="962955"/>
            <a:ext cx="921036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sz="2800" dirty="0">
                <a:latin typeface="Baskerville Old Face" panose="02020602080505020303" pitchFamily="18" charset="0"/>
              </a:rPr>
              <a:t>&lt;p&gt;&lt;label for="username"&gt;username&lt;/label&gt; &lt;input type="text" name="username" id="username" </a:t>
            </a:r>
            <a:r>
              <a:rPr lang="en-IN" sz="2800" b="1" u="sng" dirty="0">
                <a:latin typeface="Baskerville Old Face" panose="02020602080505020303" pitchFamily="18" charset="0"/>
              </a:rPr>
              <a:t>required</a:t>
            </a:r>
            <a:r>
              <a:rPr lang="en-IN" sz="2800" u="sng" dirty="0">
                <a:latin typeface="Baskerville Old Face" panose="02020602080505020303" pitchFamily="18" charset="0"/>
              </a:rPr>
              <a:t> </a:t>
            </a:r>
            <a:r>
              <a:rPr lang="en-IN" sz="2800" dirty="0">
                <a:latin typeface="Baskerville Old Face" panose="02020602080505020303" pitchFamily="18" charset="0"/>
              </a:rPr>
              <a:t>/&gt;&lt;/p&gt;</a:t>
            </a:r>
          </a:p>
          <a:p>
            <a:pPr marL="0" indent="0">
              <a:buNone/>
            </a:pPr>
            <a:r>
              <a:rPr lang="en-IN" sz="2800" dirty="0">
                <a:latin typeface="Baskerville Old Face" panose="02020602080505020303" pitchFamily="18" charset="0"/>
              </a:rPr>
              <a:t>&lt;p&gt;&lt;label for="password"&gt;password&lt;/label&gt; &lt;input type="text" name="password" id="password" </a:t>
            </a:r>
            <a:r>
              <a:rPr lang="en-IN" sz="2800" b="1" u="sng" dirty="0">
                <a:latin typeface="Baskerville Old Face" panose="02020602080505020303" pitchFamily="18" charset="0"/>
              </a:rPr>
              <a:t>required </a:t>
            </a:r>
            <a:r>
              <a:rPr lang="en-IN" sz="2800" dirty="0">
                <a:latin typeface="Baskerville Old Face" panose="02020602080505020303" pitchFamily="18" charset="0"/>
              </a:rPr>
              <a:t>/&gt;&lt;/p&gt;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D6B607-E0E2-3FB3-03E0-EAF604DB983C}"/>
              </a:ext>
            </a:extLst>
          </p:cNvPr>
          <p:cNvSpPr txBox="1"/>
          <p:nvPr/>
        </p:nvSpPr>
        <p:spPr>
          <a:xfrm>
            <a:off x="3048000" y="1199971"/>
            <a:ext cx="396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>
                <a:latin typeface="Baskerville Old Face" panose="02020602080505020303" pitchFamily="18" charset="0"/>
              </a:rPr>
              <a:t>Required Attribute</a:t>
            </a:r>
          </a:p>
          <a:p>
            <a:r>
              <a:rPr lang="en-IN" sz="3600" b="1" u="sng" dirty="0">
                <a:latin typeface="Baskerville Old Face" panose="02020602080505020303" pitchFamily="18" charset="0"/>
              </a:rPr>
              <a:t>(used in login page)</a:t>
            </a: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E0F95E59-EE78-47CF-6D18-29566A98ECD0}"/>
              </a:ext>
            </a:extLst>
          </p:cNvPr>
          <p:cNvSpPr/>
          <p:nvPr/>
        </p:nvSpPr>
        <p:spPr>
          <a:xfrm>
            <a:off x="685800" y="516600"/>
            <a:ext cx="1811400" cy="1731300"/>
          </a:xfrm>
          <a:prstGeom prst="flowChartConnector">
            <a:avLst/>
          </a:prstGeom>
          <a:blipFill>
            <a:blip r:embed="rId4"/>
            <a:stretch>
              <a:fillRect l="1509" t="284" r="-157" b="116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BB2ED7-113F-E445-94D0-72BFCBB1B895}"/>
              </a:ext>
            </a:extLst>
          </p:cNvPr>
          <p:cNvSpPr txBox="1"/>
          <p:nvPr/>
        </p:nvSpPr>
        <p:spPr>
          <a:xfrm>
            <a:off x="15914869" y="987956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---T. Abhay </a:t>
            </a:r>
            <a:r>
              <a:rPr lang="en-IN" dirty="0" err="1">
                <a:latin typeface="Baskerville Old Face" panose="02020602080505020303" pitchFamily="18" charset="0"/>
              </a:rPr>
              <a:t>Deekshith</a:t>
            </a:r>
            <a:endParaRPr lang="en-IN" dirty="0">
              <a:latin typeface="Baskerville Old Face" panose="02020602080505020303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2">
            <a:extLst>
              <a:ext uri="{FF2B5EF4-FFF2-40B4-BE49-F238E27FC236}">
                <a16:creationId xmlns:a16="http://schemas.microsoft.com/office/drawing/2014/main" id="{2ABE069E-72D7-C079-5744-C1DC52ACDA56}"/>
              </a:ext>
            </a:extLst>
          </p:cNvPr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59CC55-8DCC-7110-60F7-706C1EBF6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58" y="-38100"/>
            <a:ext cx="18278475" cy="10096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EAF85D5-85C2-91C2-2496-386872465B00}"/>
              </a:ext>
            </a:extLst>
          </p:cNvPr>
          <p:cNvSpPr txBox="1"/>
          <p:nvPr/>
        </p:nvSpPr>
        <p:spPr>
          <a:xfrm>
            <a:off x="6400800" y="3848100"/>
            <a:ext cx="609600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Baskerville Old Face" panose="02020602080505020303" pitchFamily="18" charset="0"/>
              </a:rPr>
              <a:t>.navbar {</a:t>
            </a:r>
          </a:p>
          <a:p>
            <a:r>
              <a:rPr lang="en-IN" sz="3200" dirty="0">
                <a:latin typeface="Baskerville Old Face" panose="02020602080505020303" pitchFamily="18" charset="0"/>
              </a:rPr>
              <a:t>            background-</a:t>
            </a:r>
            <a:r>
              <a:rPr lang="en-IN" sz="3200" dirty="0" err="1">
                <a:latin typeface="Baskerville Old Face" panose="02020602080505020303" pitchFamily="18" charset="0"/>
              </a:rPr>
              <a:t>color</a:t>
            </a:r>
            <a:r>
              <a:rPr lang="en-IN" sz="3200" dirty="0">
                <a:latin typeface="Baskerville Old Face" panose="02020602080505020303" pitchFamily="18" charset="0"/>
              </a:rPr>
              <a:t>: maroon;</a:t>
            </a:r>
          </a:p>
          <a:p>
            <a:r>
              <a:rPr lang="en-IN" sz="3200" dirty="0">
                <a:latin typeface="Baskerville Old Face" panose="02020602080505020303" pitchFamily="18" charset="0"/>
              </a:rPr>
              <a:t>            </a:t>
            </a:r>
            <a:r>
              <a:rPr lang="en-IN" sz="3200" dirty="0" err="1">
                <a:latin typeface="Baskerville Old Face" panose="02020602080505020303" pitchFamily="18" charset="0"/>
              </a:rPr>
              <a:t>color</a:t>
            </a:r>
            <a:r>
              <a:rPr lang="en-IN" sz="3200" dirty="0">
                <a:latin typeface="Baskerville Old Face" panose="02020602080505020303" pitchFamily="18" charset="0"/>
              </a:rPr>
              <a:t>: white;</a:t>
            </a:r>
          </a:p>
          <a:p>
            <a:r>
              <a:rPr lang="en-IN" sz="3200" dirty="0">
                <a:latin typeface="Baskerville Old Face" panose="02020602080505020303" pitchFamily="18" charset="0"/>
              </a:rPr>
              <a:t>        }</a:t>
            </a:r>
          </a:p>
          <a:p>
            <a:r>
              <a:rPr lang="en-IN" sz="3200" dirty="0">
                <a:latin typeface="Baskerville Old Face" panose="02020602080505020303" pitchFamily="18" charset="0"/>
              </a:rPr>
              <a:t>        .navbar a {</a:t>
            </a:r>
          </a:p>
          <a:p>
            <a:r>
              <a:rPr lang="en-IN" sz="3200" dirty="0">
                <a:latin typeface="Baskerville Old Face" panose="02020602080505020303" pitchFamily="18" charset="0"/>
              </a:rPr>
              <a:t>            </a:t>
            </a:r>
            <a:r>
              <a:rPr lang="en-IN" sz="3200" dirty="0" err="1">
                <a:latin typeface="Baskerville Old Face" panose="02020602080505020303" pitchFamily="18" charset="0"/>
              </a:rPr>
              <a:t>color</a:t>
            </a:r>
            <a:r>
              <a:rPr lang="en-IN" sz="3200" dirty="0">
                <a:latin typeface="Baskerville Old Face" panose="02020602080505020303" pitchFamily="18" charset="0"/>
              </a:rPr>
              <a:t>: white;</a:t>
            </a:r>
          </a:p>
          <a:p>
            <a:r>
              <a:rPr lang="en-IN" sz="3200" dirty="0">
                <a:latin typeface="Baskerville Old Face" panose="02020602080505020303" pitchFamily="18" charset="0"/>
              </a:rPr>
              <a:t>        }</a:t>
            </a:r>
          </a:p>
          <a:p>
            <a:r>
              <a:rPr lang="en-IN" sz="3200" dirty="0">
                <a:latin typeface="Baskerville Old Face" panose="02020602080505020303" pitchFamily="18" charset="0"/>
              </a:rPr>
              <a:t>        .navbar a:hover {</a:t>
            </a:r>
          </a:p>
          <a:p>
            <a:r>
              <a:rPr lang="en-IN" sz="3200" dirty="0">
                <a:latin typeface="Baskerville Old Face" panose="02020602080505020303" pitchFamily="18" charset="0"/>
              </a:rPr>
              <a:t>            </a:t>
            </a:r>
            <a:r>
              <a:rPr lang="en-IN" sz="3200" dirty="0" err="1">
                <a:latin typeface="Baskerville Old Face" panose="02020602080505020303" pitchFamily="18" charset="0"/>
              </a:rPr>
              <a:t>color</a:t>
            </a:r>
            <a:r>
              <a:rPr lang="en-IN" sz="3200" dirty="0">
                <a:latin typeface="Baskerville Old Face" panose="02020602080505020303" pitchFamily="18" charset="0"/>
              </a:rPr>
              <a:t>: </a:t>
            </a:r>
            <a:r>
              <a:rPr lang="en-IN" sz="3200" dirty="0" err="1">
                <a:latin typeface="Baskerville Old Face" panose="02020602080505020303" pitchFamily="18" charset="0"/>
              </a:rPr>
              <a:t>lightgray</a:t>
            </a:r>
            <a:r>
              <a:rPr lang="en-IN" sz="3200" dirty="0">
                <a:latin typeface="Baskerville Old Face" panose="02020602080505020303" pitchFamily="18" charset="0"/>
              </a:rPr>
              <a:t>;</a:t>
            </a:r>
          </a:p>
          <a:p>
            <a:r>
              <a:rPr lang="en-IN" sz="3200" dirty="0">
                <a:latin typeface="Baskerville Old Face" panose="02020602080505020303" pitchFamily="18" charset="0"/>
              </a:rPr>
              <a:t>        }</a:t>
            </a:r>
          </a:p>
          <a:p>
            <a:endParaRPr lang="en-IN" sz="2800" dirty="0">
              <a:latin typeface="Baskerville Old Face" panose="020206020805050203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B842E9-6DF5-8F13-B608-9FEB5D4DB484}"/>
              </a:ext>
            </a:extLst>
          </p:cNvPr>
          <p:cNvSpPr txBox="1"/>
          <p:nvPr/>
        </p:nvSpPr>
        <p:spPr>
          <a:xfrm>
            <a:off x="6400800" y="2318147"/>
            <a:ext cx="440628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u="sng" dirty="0">
                <a:latin typeface="Baskerville Old Face" panose="02020602080505020303" pitchFamily="18" charset="0"/>
                <a:cs typeface="Calibri Light" panose="020F0302020204030204" pitchFamily="34" charset="0"/>
              </a:rPr>
              <a:t>CSS FOR NAVBAR: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5CDC27-4A28-1333-7FCD-1CAE0C8C156B}"/>
              </a:ext>
            </a:extLst>
          </p:cNvPr>
          <p:cNvSpPr txBox="1"/>
          <p:nvPr/>
        </p:nvSpPr>
        <p:spPr>
          <a:xfrm>
            <a:off x="16078200" y="965096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---T. Abhay </a:t>
            </a:r>
            <a:r>
              <a:rPr lang="en-IN" dirty="0" err="1">
                <a:latin typeface="Baskerville Old Face" panose="02020602080505020303" pitchFamily="18" charset="0"/>
              </a:rPr>
              <a:t>Deekshith</a:t>
            </a:r>
            <a:endParaRPr lang="en-IN" dirty="0">
              <a:latin typeface="Baskerville Old Face" panose="02020602080505020303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1839</TotalTime>
  <Words>6666</Words>
  <Application>Microsoft Office PowerPoint</Application>
  <PresentationFormat>Custom</PresentationFormat>
  <Paragraphs>600</Paragraphs>
  <Slides>46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Berlin Sans FB</vt:lpstr>
      <vt:lpstr>Footlight MT Light</vt:lpstr>
      <vt:lpstr>Calisto MT</vt:lpstr>
      <vt:lpstr>Baskerville Old Face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and Black Minimalist Project Deck Presentation</dc:title>
  <cp:lastModifiedBy>Abhinav Varma</cp:lastModifiedBy>
  <cp:revision>63</cp:revision>
  <dcterms:created xsi:type="dcterms:W3CDTF">2006-08-16T00:00:00Z</dcterms:created>
  <dcterms:modified xsi:type="dcterms:W3CDTF">2024-06-14T13:31:05Z</dcterms:modified>
  <dc:identifier>DAGHwSbKg2c</dc:identifier>
</cp:coreProperties>
</file>